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62" r:id="rId1"/>
  </p:sldMasterIdLst>
  <p:notesMasterIdLst>
    <p:notesMasterId r:id="rId5"/>
  </p:notesMasterIdLst>
  <p:handoutMasterIdLst>
    <p:handoutMasterId r:id="rId6"/>
  </p:handoutMasterIdLst>
  <p:sldIdLst>
    <p:sldId id="256" r:id="rId2"/>
    <p:sldId id="729" r:id="rId3"/>
    <p:sldId id="745" r:id="rId4"/>
  </p:sldIdLst>
  <p:sldSz cx="9144000" cy="6858000" type="screen4x3"/>
  <p:notesSz cx="7010400" cy="92233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16" userDrawn="1">
          <p15:clr>
            <a:srgbClr val="A4A3A4"/>
          </p15:clr>
        </p15:guide>
        <p15:guide id="2" pos="2880">
          <p15:clr>
            <a:srgbClr val="A4A3A4"/>
          </p15:clr>
        </p15:guide>
      </p15:sldGuideLst>
    </p:ext>
    <p:ext uri="{2D200454-40CA-4A62-9FC3-DE9A4176ACB9}">
      <p15:notesGuideLst xmlns:p15="http://schemas.microsoft.com/office/powerpoint/2012/main">
        <p15:guide id="1" orient="horz" pos="2905"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Howell" initials="MH" lastIdx="7" clrIdx="0">
    <p:extLst/>
  </p:cmAuthor>
  <p:cmAuthor id="2" name="Grant Nakata" initials="GN" lastIdx="2" clrIdx="1">
    <p:extLst/>
  </p:cmAuthor>
  <p:cmAuthor id="3" name="Jared Erwin" initials="JE" lastIdx="3"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FED9"/>
    <a:srgbClr val="0E4B91"/>
    <a:srgbClr val="CCFFCC"/>
    <a:srgbClr val="FF0000"/>
    <a:srgbClr val="008000"/>
    <a:srgbClr val="FA5B36"/>
    <a:srgbClr val="000000"/>
    <a:srgbClr val="339933"/>
    <a:srgbClr val="CB460F"/>
    <a:srgbClr val="EA903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22" autoAdjust="0"/>
    <p:restoredTop sz="95321" autoAdjust="0"/>
  </p:normalViewPr>
  <p:slideViewPr>
    <p:cSldViewPr snapToGrid="0" snapToObjects="1">
      <p:cViewPr varScale="1">
        <p:scale>
          <a:sx n="96" d="100"/>
          <a:sy n="96" d="100"/>
        </p:scale>
        <p:origin x="576" y="176"/>
      </p:cViewPr>
      <p:guideLst>
        <p:guide orient="horz" pos="1416"/>
        <p:guide pos="2880"/>
      </p:guideLst>
    </p:cSldViewPr>
  </p:slideViewPr>
  <p:outlineViewPr>
    <p:cViewPr>
      <p:scale>
        <a:sx n="33" d="100"/>
        <a:sy n="33" d="100"/>
      </p:scale>
      <p:origin x="0" y="2768"/>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9" d="100"/>
          <a:sy n="89" d="100"/>
        </p:scale>
        <p:origin x="3672" y="84"/>
      </p:cViewPr>
      <p:guideLst>
        <p:guide orient="horz" pos="2905"/>
        <p:guide pos="2208"/>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notesMaster" Target="notesMasters/notesMaster1.xml"/><Relationship Id="rId6" Type="http://schemas.openxmlformats.org/officeDocument/2006/relationships/handoutMaster" Target="handoutMasters/handoutMaster1.xml"/><Relationship Id="rId7" Type="http://schemas.openxmlformats.org/officeDocument/2006/relationships/commentAuthors" Target="commentAuthors.xml"/><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16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1169"/>
          </a:xfrm>
          <a:prstGeom prst="rect">
            <a:avLst/>
          </a:prstGeom>
        </p:spPr>
        <p:txBody>
          <a:bodyPr vert="horz" lIns="91440" tIns="45720" rIns="91440" bIns="45720" rtlCol="0"/>
          <a:lstStyle>
            <a:lvl1pPr algn="r">
              <a:defRPr sz="1200"/>
            </a:lvl1pPr>
          </a:lstStyle>
          <a:p>
            <a:fld id="{A68F13CC-A6A6-524A-A0F8-DAB9B298E3B6}" type="datetimeFigureOut">
              <a:rPr lang="en-US" smtClean="0"/>
              <a:t>6/26/18</a:t>
            </a:fld>
            <a:endParaRPr lang="en-US"/>
          </a:p>
        </p:txBody>
      </p:sp>
      <p:sp>
        <p:nvSpPr>
          <p:cNvPr id="4" name="Footer Placeholder 3"/>
          <p:cNvSpPr>
            <a:spLocks noGrp="1"/>
          </p:cNvSpPr>
          <p:nvPr>
            <p:ph type="ftr" sz="quarter" idx="2"/>
          </p:nvPr>
        </p:nvSpPr>
        <p:spPr>
          <a:xfrm>
            <a:off x="0" y="8760606"/>
            <a:ext cx="3037840" cy="461169"/>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60606"/>
            <a:ext cx="3037840" cy="461169"/>
          </a:xfrm>
          <a:prstGeom prst="rect">
            <a:avLst/>
          </a:prstGeom>
        </p:spPr>
        <p:txBody>
          <a:bodyPr vert="horz" lIns="91440" tIns="45720" rIns="91440" bIns="45720" rtlCol="0" anchor="b"/>
          <a:lstStyle>
            <a:lvl1pPr algn="r">
              <a:defRPr sz="1200"/>
            </a:lvl1pPr>
          </a:lstStyle>
          <a:p>
            <a:fld id="{07CED518-EFD6-E34B-989E-6B6564A75595}" type="slidenum">
              <a:rPr lang="en-US" smtClean="0"/>
              <a:t>‹#›</a:t>
            </a:fld>
            <a:endParaRPr lang="en-US"/>
          </a:p>
        </p:txBody>
      </p:sp>
    </p:spTree>
    <p:extLst>
      <p:ext uri="{BB962C8B-B14F-4D97-AF65-F5344CB8AC3E}">
        <p14:creationId xmlns:p14="http://schemas.microsoft.com/office/powerpoint/2010/main" val="23140004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16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1169"/>
          </a:xfrm>
          <a:prstGeom prst="rect">
            <a:avLst/>
          </a:prstGeom>
        </p:spPr>
        <p:txBody>
          <a:bodyPr vert="horz" lIns="91440" tIns="45720" rIns="91440" bIns="45720" rtlCol="0"/>
          <a:lstStyle>
            <a:lvl1pPr algn="r">
              <a:defRPr sz="1200"/>
            </a:lvl1pPr>
          </a:lstStyle>
          <a:p>
            <a:fld id="{E2A614CD-FA73-DF49-AA13-A5EF746D725A}" type="datetimeFigureOut">
              <a:rPr lang="en-US" smtClean="0"/>
              <a:t>6/26/18</a:t>
            </a:fld>
            <a:endParaRPr lang="en-US"/>
          </a:p>
        </p:txBody>
      </p:sp>
      <p:sp>
        <p:nvSpPr>
          <p:cNvPr id="4" name="Slide Image Placeholder 3"/>
          <p:cNvSpPr>
            <a:spLocks noGrp="1" noRot="1" noChangeAspect="1"/>
          </p:cNvSpPr>
          <p:nvPr>
            <p:ph type="sldImg" idx="2"/>
          </p:nvPr>
        </p:nvSpPr>
        <p:spPr>
          <a:xfrm>
            <a:off x="1200150" y="692150"/>
            <a:ext cx="4610100" cy="3457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381103"/>
            <a:ext cx="5608320" cy="415051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60606"/>
            <a:ext cx="3037840" cy="461169"/>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60606"/>
            <a:ext cx="3037840" cy="461169"/>
          </a:xfrm>
          <a:prstGeom prst="rect">
            <a:avLst/>
          </a:prstGeom>
        </p:spPr>
        <p:txBody>
          <a:bodyPr vert="horz" lIns="91440" tIns="45720" rIns="91440" bIns="45720" rtlCol="0" anchor="b"/>
          <a:lstStyle>
            <a:lvl1pPr algn="r">
              <a:defRPr sz="1200"/>
            </a:lvl1pPr>
          </a:lstStyle>
          <a:p>
            <a:fld id="{7E002FF9-4628-B146-9948-95257A430692}" type="slidenum">
              <a:rPr lang="en-US" smtClean="0"/>
              <a:t>‹#›</a:t>
            </a:fld>
            <a:endParaRPr lang="en-US"/>
          </a:p>
        </p:txBody>
      </p:sp>
    </p:spTree>
    <p:extLst>
      <p:ext uri="{BB962C8B-B14F-4D97-AF65-F5344CB8AC3E}">
        <p14:creationId xmlns:p14="http://schemas.microsoft.com/office/powerpoint/2010/main" val="21568994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Overview of expectations for the session.</a:t>
            </a:r>
          </a:p>
        </p:txBody>
      </p:sp>
      <p:sp>
        <p:nvSpPr>
          <p:cNvPr id="4" name="Slide Number Placeholder 3"/>
          <p:cNvSpPr>
            <a:spLocks noGrp="1"/>
          </p:cNvSpPr>
          <p:nvPr>
            <p:ph type="sldNum" sz="quarter" idx="10"/>
          </p:nvPr>
        </p:nvSpPr>
        <p:spPr/>
        <p:txBody>
          <a:bodyPr/>
          <a:lstStyle/>
          <a:p>
            <a:fld id="{7E002FF9-4628-B146-9948-95257A430692}" type="slidenum">
              <a:rPr lang="en-US" smtClean="0"/>
              <a:t>2</a:t>
            </a:fld>
            <a:endParaRPr lang="en-US"/>
          </a:p>
        </p:txBody>
      </p:sp>
    </p:spTree>
    <p:extLst>
      <p:ext uri="{BB962C8B-B14F-4D97-AF65-F5344CB8AC3E}">
        <p14:creationId xmlns:p14="http://schemas.microsoft.com/office/powerpoint/2010/main" val="2452606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Presenter</a:t>
            </a:r>
            <a:r>
              <a:rPr lang="en-US" baseline="0" dirty="0"/>
              <a:t> – </a:t>
            </a:r>
            <a:r>
              <a:rPr lang="en-US" baseline="0"/>
              <a:t>GAC Chair</a:t>
            </a:r>
            <a:endParaRPr lang="en-US" dirty="0"/>
          </a:p>
        </p:txBody>
      </p:sp>
      <p:sp>
        <p:nvSpPr>
          <p:cNvPr id="4" name="Slide Number Placeholder 3"/>
          <p:cNvSpPr>
            <a:spLocks noGrp="1"/>
          </p:cNvSpPr>
          <p:nvPr>
            <p:ph type="sldNum" sz="quarter" idx="10"/>
          </p:nvPr>
        </p:nvSpPr>
        <p:spPr/>
        <p:txBody>
          <a:bodyPr/>
          <a:lstStyle/>
          <a:p>
            <a:fld id="{7E002FF9-4628-B146-9948-95257A430692}" type="slidenum">
              <a:rPr lang="en-US" smtClean="0"/>
              <a:t>3</a:t>
            </a:fld>
            <a:endParaRPr lang="en-US"/>
          </a:p>
        </p:txBody>
      </p:sp>
    </p:spTree>
    <p:extLst>
      <p:ext uri="{BB962C8B-B14F-4D97-AF65-F5344CB8AC3E}">
        <p14:creationId xmlns:p14="http://schemas.microsoft.com/office/powerpoint/2010/main" val="1890715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7.emf"/></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7.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7.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7.emf"/></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emf"/></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emf"/></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7.emf"/></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7.emf"/></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7.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7.emf"/></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7.emf"/></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7.emf"/></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emf"/></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emf"/></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7.emf"/></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7.emf"/></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7.emf"/></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7.emf"/></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7.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7.emf"/></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emf"/></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emf"/></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7.emf"/></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7.emf"/></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7.emf"/></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7.emf"/></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7.emf"/></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7.emf"/></Relationships>
</file>

<file path=ppt/slideLayouts/_rels/slideLayout49.xml.rels><?xml version="1.0" encoding="UTF-8" standalone="yes"?>
<Relationships xmlns="http://schemas.openxmlformats.org/package/2006/relationships"><Relationship Id="rId9" Type="http://schemas.openxmlformats.org/officeDocument/2006/relationships/hyperlink" Target="https://twitter.com/icann" TargetMode="External"/><Relationship Id="rId20" Type="http://schemas.openxmlformats.org/officeDocument/2006/relationships/hyperlink" Target="https://www.slideshare.net/icannpresentations" TargetMode="External"/><Relationship Id="rId10" Type="http://schemas.openxmlformats.org/officeDocument/2006/relationships/hyperlink" Target="twitter.com/icann" TargetMode="External"/><Relationship Id="rId11" Type="http://schemas.openxmlformats.org/officeDocument/2006/relationships/image" Target="../media/image22.png"/><Relationship Id="rId12" Type="http://schemas.openxmlformats.org/officeDocument/2006/relationships/hyperlink" Target="http://www.facebook.com/icannorg" TargetMode="External"/><Relationship Id="rId13" Type="http://schemas.openxmlformats.org/officeDocument/2006/relationships/hyperlink" Target="facebook.com/icannorg" TargetMode="External"/><Relationship Id="rId14" Type="http://schemas.openxmlformats.org/officeDocument/2006/relationships/image" Target="../media/image23.png"/><Relationship Id="rId15" Type="http://schemas.openxmlformats.org/officeDocument/2006/relationships/hyperlink" Target="youtube.com/user/ICANNnews" TargetMode="External"/><Relationship Id="rId16" Type="http://schemas.openxmlformats.org/officeDocument/2006/relationships/image" Target="../media/image24.png"/><Relationship Id="rId17" Type="http://schemas.openxmlformats.org/officeDocument/2006/relationships/hyperlink" Target="http://www.youtube.com/icannnews" TargetMode="External"/><Relationship Id="rId18" Type="http://schemas.openxmlformats.org/officeDocument/2006/relationships/hyperlink" Target="https://soundcloud.com/icann" TargetMode="External"/><Relationship Id="rId19" Type="http://schemas.openxmlformats.org/officeDocument/2006/relationships/image" Target="../media/image25.png"/><Relationship Id="rId1" Type="http://schemas.openxmlformats.org/officeDocument/2006/relationships/slideMaster" Target="../slideMasters/slideMaster1.xml"/><Relationship Id="rId2" Type="http://schemas.openxmlformats.org/officeDocument/2006/relationships/image" Target="../media/image19.emf"/><Relationship Id="rId3" Type="http://schemas.openxmlformats.org/officeDocument/2006/relationships/hyperlink" Target="http://www.flickr.com/photos/icann" TargetMode="External"/><Relationship Id="rId4" Type="http://schemas.openxmlformats.org/officeDocument/2006/relationships/hyperlink" Target="flickr.com/photos/icann" TargetMode="External"/><Relationship Id="rId5" Type="http://schemas.openxmlformats.org/officeDocument/2006/relationships/image" Target="../media/image20.png"/><Relationship Id="rId6" Type="http://schemas.openxmlformats.org/officeDocument/2006/relationships/hyperlink" Target="https://www.linkedin.com/company/icann" TargetMode="External"/><Relationship Id="rId7" Type="http://schemas.openxmlformats.org/officeDocument/2006/relationships/hyperlink" Target="linkedin.com/company/icann" TargetMode="External"/><Relationship Id="rId8" Type="http://schemas.openxmlformats.org/officeDocument/2006/relationships/image" Target="../media/image2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emf"/></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emf"/><Relationship Id="rId3" Type="http://schemas.openxmlformats.org/officeDocument/2006/relationships/image" Target="../media/image27.emf"/></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
        <p:nvSpPr>
          <p:cNvPr id="6" name="Content Placeholder 5"/>
          <p:cNvSpPr>
            <a:spLocks noGrp="1"/>
          </p:cNvSpPr>
          <p:nvPr>
            <p:ph sz="quarter" idx="10" hasCustomPrompt="1"/>
          </p:nvPr>
        </p:nvSpPr>
        <p:spPr>
          <a:xfrm>
            <a:off x="609600" y="1470212"/>
            <a:ext cx="7907338" cy="4571813"/>
          </a:xfrm>
          <a:prstGeom prst="rect">
            <a:avLst/>
          </a:prstGeom>
        </p:spPr>
        <p:txBody>
          <a:bodyPr lIns="0" tIns="0" rIns="0" bIns="0"/>
          <a:lstStyle>
            <a:lvl1pPr marL="342900" indent="-342900">
              <a:spcBef>
                <a:spcPts val="2000"/>
              </a:spcBef>
              <a:spcAft>
                <a:spcPts val="0"/>
              </a:spcAft>
              <a:buClr>
                <a:srgbClr val="000000"/>
              </a:buClr>
              <a:buSzPct val="75000"/>
              <a:buFont typeface="Wingdings" panose="05000000000000000000" pitchFamily="2" charset="2"/>
              <a:buChar char=""/>
              <a:defRPr sz="1900">
                <a:solidFill>
                  <a:srgbClr val="000000"/>
                </a:solidFill>
              </a:defRPr>
            </a:lvl1pPr>
            <a:lvl2pPr marL="798513" indent="-341313">
              <a:spcBef>
                <a:spcPts val="500"/>
              </a:spcBef>
              <a:buSzPct val="75000"/>
              <a:buFont typeface="Wingdings" panose="05000000000000000000" pitchFamily="2" charset="2"/>
              <a:buChar char=""/>
              <a:defRPr sz="1900">
                <a:solidFill>
                  <a:srgbClr val="000000"/>
                </a:solidFill>
              </a:defRPr>
            </a:lvl2pPr>
            <a:lvl3pPr marL="1255713" indent="-341313">
              <a:spcBef>
                <a:spcPts val="500"/>
              </a:spcBef>
              <a:buFont typeface="Arial" panose="020B0604020202020204" pitchFamily="34" charset="0"/>
              <a:buChar char="•"/>
              <a:defRPr sz="1900">
                <a:solidFill>
                  <a:srgbClr val="000000"/>
                </a:solidFill>
              </a:defRPr>
            </a:lvl3pPr>
            <a:lvl4pPr>
              <a:defRPr sz="1900">
                <a:solidFill>
                  <a:srgbClr val="000000"/>
                </a:solidFill>
              </a:defRPr>
            </a:lvl4pPr>
            <a:lvl5pPr>
              <a:defRPr sz="1900">
                <a:solidFill>
                  <a:srgbClr val="000000"/>
                </a:solidFill>
              </a:defRPr>
            </a:lvl5pPr>
          </a:lstStyle>
          <a:p>
            <a:pPr lvl="0"/>
            <a:r>
              <a:rPr lang="en-US" dirty="0"/>
              <a:t>Place text here</a:t>
            </a:r>
          </a:p>
          <a:p>
            <a:pPr lvl="1"/>
            <a:r>
              <a:rPr lang="en-US" dirty="0"/>
              <a:t>Second level bullet</a:t>
            </a:r>
          </a:p>
          <a:p>
            <a:pPr lvl="2"/>
            <a:r>
              <a:rPr lang="en-US" dirty="0"/>
              <a:t>Third level bullet</a:t>
            </a:r>
          </a:p>
        </p:txBody>
      </p:sp>
    </p:spTree>
    <p:extLst>
      <p:ext uri="{BB962C8B-B14F-4D97-AF65-F5344CB8AC3E}">
        <p14:creationId xmlns:p14="http://schemas.microsoft.com/office/powerpoint/2010/main" val="4011262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No Header/Footer)">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
        <p:nvSpPr>
          <p:cNvPr id="5" name="TextBox 4"/>
          <p:cNvSpPr txBox="1"/>
          <p:nvPr userDrawn="1"/>
        </p:nvSpPr>
        <p:spPr>
          <a:xfrm>
            <a:off x="3098976" y="6653628"/>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1491636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half page image">
    <p:spTree>
      <p:nvGrpSpPr>
        <p:cNvPr id="1" name=""/>
        <p:cNvGrpSpPr/>
        <p:nvPr/>
      </p:nvGrpSpPr>
      <p:grpSpPr>
        <a:xfrm>
          <a:off x="0" y="0"/>
          <a:ext cx="0" cy="0"/>
          <a:chOff x="0" y="0"/>
          <a:chExt cx="0" cy="0"/>
        </a:xfrm>
      </p:grpSpPr>
      <p:sp>
        <p:nvSpPr>
          <p:cNvPr id="4" name="Rectangle 3"/>
          <p:cNvSpPr/>
          <p:nvPr userDrawn="1"/>
        </p:nvSpPr>
        <p:spPr>
          <a:xfrm>
            <a:off x="0" y="6329943"/>
            <a:ext cx="9144000" cy="5280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 name="Picture Placeholder 2"/>
          <p:cNvSpPr>
            <a:spLocks noGrp="1"/>
          </p:cNvSpPr>
          <p:nvPr>
            <p:ph type="pic" sz="quarter" idx="10"/>
          </p:nvPr>
        </p:nvSpPr>
        <p:spPr>
          <a:xfrm>
            <a:off x="0" y="623477"/>
            <a:ext cx="4598988" cy="5687676"/>
          </a:xfrm>
          <a:prstGeom prst="rect">
            <a:avLst/>
          </a:prstGeom>
        </p:spPr>
        <p:txBody>
          <a:bodyPr/>
          <a:lstStyle>
            <a:lvl1pPr marL="0" indent="0">
              <a:buFont typeface="Arial" panose="020B0604020202020204" pitchFamily="34" charset="0"/>
              <a:buNone/>
              <a:defRPr/>
            </a:lvl1pPr>
          </a:lstStyle>
          <a:p>
            <a:r>
              <a:rPr lang="en-US" dirty="0"/>
              <a:t>Click icon to add picture</a:t>
            </a:r>
          </a:p>
        </p:txBody>
      </p:sp>
      <p:sp>
        <p:nvSpPr>
          <p:cNvPr id="9"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
        <p:nvSpPr>
          <p:cNvPr id="10" name="TextBox 9"/>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4102301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lternate Background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2" name="Group 1"/>
          <p:cNvGrpSpPr/>
          <p:nvPr userDrawn="1"/>
        </p:nvGrpSpPr>
        <p:grpSpPr>
          <a:xfrm>
            <a:off x="2422" y="585223"/>
            <a:ext cx="9286433" cy="6225367"/>
            <a:chOff x="2422" y="585223"/>
            <a:chExt cx="9286433" cy="6225367"/>
          </a:xfrm>
        </p:grpSpPr>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grpSp>
      <p:sp>
        <p:nvSpPr>
          <p:cNvPr id="15" name="Rectangle 14"/>
          <p:cNvSpPr/>
          <p:nvPr userDrawn="1"/>
        </p:nvSpPr>
        <p:spPr>
          <a:xfrm>
            <a:off x="2422" y="749729"/>
            <a:ext cx="9144000" cy="5346700"/>
          </a:xfrm>
          <a:prstGeom prst="rect">
            <a:avLst/>
          </a:prstGeom>
          <a:gradFill>
            <a:gsLst>
              <a:gs pos="0">
                <a:schemeClr val="bg1">
                  <a:alpha val="75000"/>
                </a:schemeClr>
              </a:gs>
              <a:gs pos="69000">
                <a:schemeClr val="tx2">
                  <a:lumMod val="20000"/>
                  <a:lumOff val="80000"/>
                  <a:alpha val="62000"/>
                </a:schemeClr>
              </a:gs>
              <a:gs pos="24000">
                <a:schemeClr val="tx2">
                  <a:lumMod val="20000"/>
                  <a:lumOff val="80000"/>
                  <a:alpha val="45000"/>
                </a:schemeClr>
              </a:gs>
              <a:gs pos="100000">
                <a:schemeClr val="bg1"/>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
        <p:nvSpPr>
          <p:cNvPr id="20" name="TextBox 19"/>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23332641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lternate Background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2" name="Group 1"/>
          <p:cNvGrpSpPr/>
          <p:nvPr userDrawn="1"/>
        </p:nvGrpSpPr>
        <p:grpSpPr>
          <a:xfrm>
            <a:off x="2422" y="585223"/>
            <a:ext cx="9286433" cy="6225367"/>
            <a:chOff x="2422" y="585223"/>
            <a:chExt cx="9286433" cy="6225367"/>
          </a:xfrm>
        </p:grpSpPr>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grpSp>
      <p:sp>
        <p:nvSpPr>
          <p:cNvPr id="15"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
        <p:nvSpPr>
          <p:cNvPr id="16" name="TextBox 15"/>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24255068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lternate Background 3">
    <p:spTree>
      <p:nvGrpSpPr>
        <p:cNvPr id="1" name=""/>
        <p:cNvGrpSpPr/>
        <p:nvPr/>
      </p:nvGrpSpPr>
      <p:grpSpPr>
        <a:xfrm>
          <a:off x="0" y="0"/>
          <a:ext cx="0" cy="0"/>
          <a:chOff x="0" y="0"/>
          <a:chExt cx="0" cy="0"/>
        </a:xfrm>
      </p:grpSpPr>
      <p:pic>
        <p:nvPicPr>
          <p:cNvPr id="21" name="Picture 20"/>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2582" y="608083"/>
            <a:ext cx="9141417" cy="5719111"/>
          </a:xfrm>
          <a:prstGeom prst="rect">
            <a:avLst/>
          </a:prstGeom>
        </p:spPr>
      </p:pic>
      <p:pic>
        <p:nvPicPr>
          <p:cNvPr id="24" name="Picture 23"/>
          <p:cNvPicPr>
            <a:picLocks noChangeAspect="1"/>
          </p:cNvPicPr>
          <p:nvPr userDrawn="1"/>
        </p:nvPicPr>
        <p:blipFill>
          <a:blip r:embed="rId3"/>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374904" y="46179"/>
            <a:ext cx="8012951" cy="450663"/>
          </a:xfrm>
          <a:prstGeom prst="rect">
            <a:avLst/>
          </a:prstGeom>
        </p:spPr>
        <p:txBody>
          <a:bodyPr lIns="0" tIns="0" rIns="0" bIns="0"/>
          <a:lstStyle>
            <a:lvl1pPr>
              <a:defRPr>
                <a:latin typeface="+mj-lt"/>
              </a:defRPr>
            </a:lvl1pPr>
          </a:lstStyle>
          <a:p>
            <a:r>
              <a:rPr lang="en-US"/>
              <a:t>Click to edit Master title style</a:t>
            </a:r>
            <a:endParaRPr lang="en-US" dirty="0"/>
          </a:p>
        </p:txBody>
      </p:sp>
      <p:sp>
        <p:nvSpPr>
          <p:cNvPr id="9" name="TextBox 8"/>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15893885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genda 1.1">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24754"/>
            <a:ext cx="7932000" cy="1768314"/>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27926"/>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24" name="TextBox 23"/>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4591720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genda 1.2">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33718"/>
            <a:ext cx="7932000" cy="1759349"/>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24" name="TextBox 23"/>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12787185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genda 1.3">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88894"/>
            <a:ext cx="7932000" cy="1804173"/>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24" name="TextBox 23"/>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20576958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genda 1.4">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24" name="TextBox 23"/>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32164424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Agenda 1.5">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24" name="TextBox 23"/>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3354371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1 Whit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10726" y="0"/>
            <a:ext cx="7744845"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6" y="3562904"/>
            <a:ext cx="8119206"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6" y="4252817"/>
            <a:ext cx="8119206"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9" name="Text Placeholder 4"/>
          <p:cNvSpPr>
            <a:spLocks noGrp="1"/>
          </p:cNvSpPr>
          <p:nvPr>
            <p:ph type="body" sz="quarter" idx="12" hasCustomPrompt="1"/>
          </p:nvPr>
        </p:nvSpPr>
        <p:spPr>
          <a:xfrm>
            <a:off x="610726" y="4553317"/>
            <a:ext cx="8119206"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pic>
        <p:nvPicPr>
          <p:cNvPr id="10" name="Picture 9"/>
          <p:cNvPicPr>
            <a:picLocks noChangeAspect="1"/>
          </p:cNvPicPr>
          <p:nvPr userDrawn="1"/>
        </p:nvPicPr>
        <p:blipFill>
          <a:blip r:embed="rId2"/>
          <a:stretch>
            <a:fillRect/>
          </a:stretch>
        </p:blipFill>
        <p:spPr>
          <a:xfrm>
            <a:off x="636999" y="5507609"/>
            <a:ext cx="1189827" cy="949200"/>
          </a:xfrm>
          <a:prstGeom prst="rect">
            <a:avLst/>
          </a:prstGeom>
        </p:spPr>
      </p:pic>
      <p:sp>
        <p:nvSpPr>
          <p:cNvPr id="11" name="Text Placeholder 4"/>
          <p:cNvSpPr>
            <a:spLocks noGrp="1"/>
          </p:cNvSpPr>
          <p:nvPr>
            <p:ph type="body" sz="quarter" idx="13" hasCustomPrompt="1"/>
          </p:nvPr>
        </p:nvSpPr>
        <p:spPr>
          <a:xfrm>
            <a:off x="610726" y="2854692"/>
            <a:ext cx="8119206"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
        <p:nvSpPr>
          <p:cNvPr id="8" name="TextBox 7"/>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32470506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Agenda 1.6">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70966"/>
            <a:ext cx="7932000" cy="1822102"/>
          </a:xfrm>
          <a:prstGeom prst="rect">
            <a:avLst/>
          </a:prstGeom>
        </p:spPr>
        <p:txBody>
          <a:bodyPr anchor="b" anchorCtr="0"/>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
        <p:nvSpPr>
          <p:cNvPr id="25" name="TextBox 24"/>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3960377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Divider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
        <p:nvSpPr>
          <p:cNvPr id="10" name="TextBox 9"/>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40955629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Divider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
        <p:nvSpPr>
          <p:cNvPr id="11" name="TextBox 10"/>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26181434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genda Divider 3">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
        <p:nvSpPr>
          <p:cNvPr id="11" name="TextBox 10"/>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20240409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genda Divider 4">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userDrawn="1"/>
        </p:nvPicPr>
        <p:blipFill>
          <a:blip r:embed="rId3"/>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20930304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1">
    <p:spTree>
      <p:nvGrpSpPr>
        <p:cNvPr id="1" name=""/>
        <p:cNvGrpSpPr/>
        <p:nvPr/>
      </p:nvGrpSpPr>
      <p:grpSpPr>
        <a:xfrm>
          <a:off x="0" y="0"/>
          <a:ext cx="0" cy="0"/>
          <a:chOff x="0" y="0"/>
          <a:chExt cx="0" cy="0"/>
        </a:xfrm>
      </p:grpSpPr>
      <p:pic>
        <p:nvPicPr>
          <p:cNvPr id="52" name="Picture 5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 name="Title 4"/>
          <p:cNvSpPr>
            <a:spLocks noGrp="1"/>
          </p:cNvSpPr>
          <p:nvPr>
            <p:ph type="title" hasCustomPrompt="1"/>
          </p:nvPr>
        </p:nvSpPr>
        <p:spPr>
          <a:xfrm>
            <a:off x="374904" y="42394"/>
            <a:ext cx="7886700" cy="531346"/>
          </a:xfrm>
          <a:prstGeom prst="rect">
            <a:avLst/>
          </a:prstGeom>
        </p:spPr>
        <p:txBody>
          <a:bodyPr lIns="0" tIns="45720" rIns="0" bIns="45720"/>
          <a:lstStyle>
            <a:lvl1pPr>
              <a:defRPr>
                <a:solidFill>
                  <a:schemeClr val="bg1"/>
                </a:solidFill>
                <a:latin typeface="+mj-lt"/>
              </a:defRPr>
            </a:lvl1pPr>
          </a:lstStyle>
          <a:p>
            <a:r>
              <a:rPr lang="en-US" dirty="0"/>
              <a:t>Presenters Section Divider</a:t>
            </a:r>
          </a:p>
        </p:txBody>
      </p:sp>
      <p:sp>
        <p:nvSpPr>
          <p:cNvPr id="7"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6"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7"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50"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3" name="TextBox 22"/>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26231373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2">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7" name="TextBox 26"/>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32265011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3">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7" name="TextBox 26"/>
          <p:cNvSpPr txBox="1"/>
          <p:nvPr userDrawn="1"/>
        </p:nvSpPr>
        <p:spPr>
          <a:xfrm>
            <a:off x="3098976" y="6632112"/>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19208532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4">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7" name="TextBox 26"/>
          <p:cNvSpPr txBox="1"/>
          <p:nvPr userDrawn="1"/>
        </p:nvSpPr>
        <p:spPr>
          <a:xfrm>
            <a:off x="3098976" y="6632112"/>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22134550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5">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7" name="TextBox 26"/>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119329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1 Blue">
    <p:spTree>
      <p:nvGrpSpPr>
        <p:cNvPr id="1" name=""/>
        <p:cNvGrpSpPr/>
        <p:nvPr/>
      </p:nvGrpSpPr>
      <p:grpSpPr>
        <a:xfrm>
          <a:off x="0" y="0"/>
          <a:ext cx="0" cy="0"/>
          <a:chOff x="0" y="0"/>
          <a:chExt cx="0" cy="0"/>
        </a:xfrm>
      </p:grpSpPr>
      <p:sp>
        <p:nvSpPr>
          <p:cNvPr id="11" name="Rectangle 10"/>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2"/>
          <p:cNvSpPr>
            <a:spLocks noGrp="1"/>
          </p:cNvSpPr>
          <p:nvPr>
            <p:ph type="title" hasCustomPrompt="1"/>
          </p:nvPr>
        </p:nvSpPr>
        <p:spPr>
          <a:xfrm>
            <a:off x="610724" y="0"/>
            <a:ext cx="7744845"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3" y="3562904"/>
            <a:ext cx="8119872"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3" y="4252817"/>
            <a:ext cx="8119872"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9" name="Text Placeholder 4"/>
          <p:cNvSpPr>
            <a:spLocks noGrp="1"/>
          </p:cNvSpPr>
          <p:nvPr>
            <p:ph type="body" sz="quarter" idx="12" hasCustomPrompt="1"/>
          </p:nvPr>
        </p:nvSpPr>
        <p:spPr>
          <a:xfrm>
            <a:off x="610723" y="4544352"/>
            <a:ext cx="8119872"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pic>
        <p:nvPicPr>
          <p:cNvPr id="8" name="Picture 7"/>
          <p:cNvPicPr>
            <a:picLocks noChangeAspect="1"/>
          </p:cNvPicPr>
          <p:nvPr userDrawn="1"/>
        </p:nvPicPr>
        <p:blipFill>
          <a:blip r:embed="rId2"/>
          <a:stretch>
            <a:fillRect/>
          </a:stretch>
        </p:blipFill>
        <p:spPr>
          <a:xfrm>
            <a:off x="641992" y="5512926"/>
            <a:ext cx="1193800" cy="952500"/>
          </a:xfrm>
          <a:prstGeom prst="rect">
            <a:avLst/>
          </a:prstGeom>
        </p:spPr>
      </p:pic>
      <p:sp>
        <p:nvSpPr>
          <p:cNvPr id="12" name="Text Placeholder 4"/>
          <p:cNvSpPr>
            <a:spLocks noGrp="1"/>
          </p:cNvSpPr>
          <p:nvPr>
            <p:ph type="body" sz="quarter" idx="13" hasCustomPrompt="1"/>
          </p:nvPr>
        </p:nvSpPr>
        <p:spPr>
          <a:xfrm>
            <a:off x="610723" y="2854692"/>
            <a:ext cx="8119872"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7790871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6">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7" name="TextBox 26"/>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15264874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7">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9864893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8">
    <p:spTree>
      <p:nvGrpSpPr>
        <p:cNvPr id="1" name=""/>
        <p:cNvGrpSpPr/>
        <p:nvPr/>
      </p:nvGrpSpPr>
      <p:grpSpPr>
        <a:xfrm>
          <a:off x="0" y="0"/>
          <a:ext cx="0" cy="0"/>
          <a:chOff x="0" y="0"/>
          <a:chExt cx="0" cy="0"/>
        </a:xfrm>
      </p:grpSpPr>
      <p:pic>
        <p:nvPicPr>
          <p:cNvPr id="38" name="Picture 3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33" name="Text Placeholder 6"/>
          <p:cNvSpPr>
            <a:spLocks noGrp="1"/>
          </p:cNvSpPr>
          <p:nvPr>
            <p:ph type="body" sz="quarter" idx="19" hasCustomPrompt="1"/>
          </p:nvPr>
        </p:nvSpPr>
        <p:spPr>
          <a:xfrm>
            <a:off x="2170502" y="4809386"/>
            <a:ext cx="5341922" cy="394877"/>
          </a:xfrm>
          <a:prstGeom prst="rect">
            <a:avLst/>
          </a:prstGeo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7" name="TextBox 26"/>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16652897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1">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7"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spcBef>
                <a:spcPts val="0"/>
              </a:spcBef>
              <a:defRPr>
                <a:solidFill>
                  <a:schemeClr val="bg1"/>
                </a:solidFill>
                <a:latin typeface="+mj-lt"/>
              </a:defRPr>
            </a:lvl1pPr>
          </a:lstStyle>
          <a:p>
            <a:r>
              <a:rPr lang="en-US" dirty="0"/>
              <a:t>Presenters (option)</a:t>
            </a:r>
          </a:p>
        </p:txBody>
      </p:sp>
      <p:sp>
        <p:nvSpPr>
          <p:cNvPr id="44"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5"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6"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4" name="TextBox 23"/>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26586975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7"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1"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TextBox 23"/>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19101850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3">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TextBox 23"/>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36089858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4">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TextBox 23"/>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12626562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5">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TextBox 23"/>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11869860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6">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25"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5619153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7">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cxnSp>
        <p:nvCxnSpPr>
          <p:cNvPr id="39" name="Straight Connector 38"/>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Arc 39"/>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sp>
        <p:nvSpPr>
          <p:cNvPr id="41"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2"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3"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7"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9"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50"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TextBox 23"/>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442637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2 White">
    <p:spTree>
      <p:nvGrpSpPr>
        <p:cNvPr id="1" name=""/>
        <p:cNvGrpSpPr/>
        <p:nvPr/>
      </p:nvGrpSpPr>
      <p:grpSpPr>
        <a:xfrm>
          <a:off x="0" y="0"/>
          <a:ext cx="0" cy="0"/>
          <a:chOff x="0" y="0"/>
          <a:chExt cx="0" cy="0"/>
        </a:xfrm>
      </p:grpSpPr>
      <p:sp>
        <p:nvSpPr>
          <p:cNvPr id="14" name="Oval 13"/>
          <p:cNvSpPr/>
          <p:nvPr/>
        </p:nvSpPr>
        <p:spPr>
          <a:xfrm>
            <a:off x="1811695"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5" name="Straight Connector 14"/>
          <p:cNvCxnSpPr/>
          <p:nvPr/>
        </p:nvCxnSpPr>
        <p:spPr>
          <a:xfrm flipH="1">
            <a:off x="0" y="6124511"/>
            <a:ext cx="1790417"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1878697" y="6124511"/>
            <a:ext cx="66934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p:nvSpPr>
        <p:spPr>
          <a:xfrm flipH="1">
            <a:off x="8610117"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Oval 17"/>
          <p:cNvSpPr/>
          <p:nvPr/>
        </p:nvSpPr>
        <p:spPr>
          <a:xfrm flipH="1">
            <a:off x="8610117" y="347037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p:nvCxnSpPr>
        <p:spPr>
          <a:xfrm flipV="1">
            <a:off x="1834554" y="3552825"/>
            <a:ext cx="0" cy="2529961"/>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Arc 19"/>
          <p:cNvSpPr/>
          <p:nvPr/>
        </p:nvSpPr>
        <p:spPr>
          <a:xfrm rot="16200000">
            <a:off x="1834554" y="3494144"/>
            <a:ext cx="121764" cy="121764"/>
          </a:xfrm>
          <a:prstGeom prst="arc">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21" name="Straight Connector 20"/>
          <p:cNvCxnSpPr/>
          <p:nvPr/>
        </p:nvCxnSpPr>
        <p:spPr>
          <a:xfrm flipH="1">
            <a:off x="1895439" y="3494144"/>
            <a:ext cx="6691671"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p:nvPicPr>
        <p:blipFill>
          <a:blip r:embed="rId2"/>
          <a:stretch>
            <a:fillRect/>
          </a:stretch>
        </p:blipFill>
        <p:spPr>
          <a:xfrm>
            <a:off x="352076" y="4878249"/>
            <a:ext cx="1189829" cy="949200"/>
          </a:xfrm>
          <a:prstGeom prst="rect">
            <a:avLst/>
          </a:prstGeom>
        </p:spPr>
      </p:pic>
      <p:sp>
        <p:nvSpPr>
          <p:cNvPr id="1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1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23"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24"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sp>
        <p:nvSpPr>
          <p:cNvPr id="25"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
        <p:nvSpPr>
          <p:cNvPr id="26" name="TextBox 25"/>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26867096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dirty="0"/>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spcBef>
                <a:spcPts val="0"/>
              </a:spcBef>
            </a:pPr>
            <a:endParaRPr lang="en-US" dirty="0"/>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lstStyle>
            <a:lvl1pPr marL="0" indent="0">
              <a:spcBef>
                <a:spcPts val="0"/>
              </a:spcBef>
              <a:buNone/>
              <a:defRPr>
                <a:solidFill>
                  <a:schemeClr val="bg1"/>
                </a:solidFill>
              </a:defRPr>
            </a:lvl1pPr>
          </a:lstStyle>
          <a:p>
            <a:r>
              <a:rPr lang="en-US" dirty="0"/>
              <a:t> </a:t>
            </a:r>
          </a:p>
        </p:txBody>
      </p:sp>
      <p:sp>
        <p:nvSpPr>
          <p:cNvPr id="24" name="TextBox 23"/>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33803006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1">
    <p:spTree>
      <p:nvGrpSpPr>
        <p:cNvPr id="1" name=""/>
        <p:cNvGrpSpPr/>
        <p:nvPr/>
      </p:nvGrpSpPr>
      <p:grpSpPr>
        <a:xfrm>
          <a:off x="0" y="0"/>
          <a:ext cx="0" cy="0"/>
          <a:chOff x="0" y="0"/>
          <a:chExt cx="0" cy="0"/>
        </a:xfrm>
      </p:grpSpPr>
      <p:pic>
        <p:nvPicPr>
          <p:cNvPr id="27" name="Picture 2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5"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6"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369888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6" name="TextBox 25"/>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36620789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3">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6" name="TextBox 25"/>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24582936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4">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6" name="TextBox 25"/>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29845165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5">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6" name="TextBox 25"/>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25741600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6">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6" name="TextBox 25"/>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39528415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7">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6" name="TextBox 25"/>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32204297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6" name="TextBox 25"/>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18210462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Engage with ICANN White">
    <p:spTree>
      <p:nvGrpSpPr>
        <p:cNvPr id="1" name=""/>
        <p:cNvGrpSpPr/>
        <p:nvPr/>
      </p:nvGrpSpPr>
      <p:grpSpPr>
        <a:xfrm>
          <a:off x="0" y="0"/>
          <a:ext cx="0" cy="0"/>
          <a:chOff x="0" y="0"/>
          <a:chExt cx="0" cy="0"/>
        </a:xfrm>
      </p:grpSpPr>
      <p:sp>
        <p:nvSpPr>
          <p:cNvPr id="3" name="Rectangle 2"/>
          <p:cNvSpPr/>
          <p:nvPr userDrawn="1"/>
        </p:nvSpPr>
        <p:spPr>
          <a:xfrm>
            <a:off x="2313656" y="685224"/>
            <a:ext cx="6830343" cy="18649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dirty="0">
              <a:solidFill>
                <a:prstClr val="white"/>
              </a:solidFill>
              <a:cs typeface="Arial"/>
            </a:endParaRPr>
          </a:p>
        </p:txBody>
      </p:sp>
      <p:sp>
        <p:nvSpPr>
          <p:cNvPr id="4" name="Text Placeholder 32"/>
          <p:cNvSpPr txBox="1">
            <a:spLocks/>
          </p:cNvSpPr>
          <p:nvPr userDrawn="1"/>
        </p:nvSpPr>
        <p:spPr bwMode="auto">
          <a:xfrm>
            <a:off x="2543489" y="1552703"/>
            <a:ext cx="6600509" cy="329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2000" dirty="0">
                <a:solidFill>
                  <a:schemeClr val="bg1"/>
                </a:solidFill>
                <a:latin typeface="+mn-lt"/>
                <a:cs typeface="Arial"/>
              </a:rPr>
              <a:t>Visit us at </a:t>
            </a:r>
            <a:r>
              <a:rPr lang="en-US" sz="2000" b="1" dirty="0">
                <a:solidFill>
                  <a:schemeClr val="bg1"/>
                </a:solidFill>
                <a:latin typeface="+mn-lt"/>
                <a:cs typeface="Arial"/>
              </a:rPr>
              <a:t>icann.org</a:t>
            </a:r>
          </a:p>
        </p:txBody>
      </p:sp>
      <p:sp>
        <p:nvSpPr>
          <p:cNvPr id="5" name="Text Placeholder 33"/>
          <p:cNvSpPr txBox="1">
            <a:spLocks/>
          </p:cNvSpPr>
          <p:nvPr userDrawn="1"/>
        </p:nvSpPr>
        <p:spPr bwMode="auto">
          <a:xfrm>
            <a:off x="2543489" y="1049144"/>
            <a:ext cx="5230690" cy="3259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r>
              <a:rPr lang="en-AU" sz="2700" b="1" dirty="0">
                <a:solidFill>
                  <a:schemeClr val="bg1"/>
                </a:solidFill>
                <a:latin typeface="+mn-lt"/>
                <a:ea typeface="Segoe UI" charset="0"/>
                <a:cs typeface="Arial"/>
              </a:rPr>
              <a:t>Thank You and Questions</a:t>
            </a:r>
          </a:p>
        </p:txBody>
      </p:sp>
      <p:sp>
        <p:nvSpPr>
          <p:cNvPr id="6" name="Rectangle 5"/>
          <p:cNvSpPr/>
          <p:nvPr userDrawn="1"/>
        </p:nvSpPr>
        <p:spPr>
          <a:xfrm>
            <a:off x="1" y="685224"/>
            <a:ext cx="2232955" cy="18649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sz="1350">
              <a:solidFill>
                <a:prstClr val="white"/>
              </a:solidFill>
              <a:cs typeface="Arial"/>
            </a:endParaRPr>
          </a:p>
        </p:txBody>
      </p:sp>
      <p:pic>
        <p:nvPicPr>
          <p:cNvPr id="7" name="Picture 6" descr="ICANN_Logo_W.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1982" y="871077"/>
            <a:ext cx="1962493" cy="1523172"/>
          </a:xfrm>
          <a:prstGeom prst="rect">
            <a:avLst/>
          </a:prstGeom>
        </p:spPr>
      </p:pic>
      <p:sp>
        <p:nvSpPr>
          <p:cNvPr id="30" name="Text Placeholder 29"/>
          <p:cNvSpPr>
            <a:spLocks noGrp="1"/>
          </p:cNvSpPr>
          <p:nvPr>
            <p:ph type="body" sz="quarter" idx="10" hasCustomPrompt="1"/>
          </p:nvPr>
        </p:nvSpPr>
        <p:spPr>
          <a:xfrm>
            <a:off x="2543489" y="1865312"/>
            <a:ext cx="5973449" cy="346541"/>
          </a:xfrm>
          <a:prstGeom prst="rect">
            <a:avLst/>
          </a:prstGeom>
        </p:spPr>
        <p:txBody>
          <a:bodyPr lIns="0" tIns="0" rIns="0" bIns="0"/>
          <a:lstStyle>
            <a:lvl1pPr marL="0" indent="0">
              <a:buFontTx/>
              <a:buNone/>
              <a:defRPr lang="en-US" sz="2000" kern="1200" dirty="0" smtClean="0">
                <a:solidFill>
                  <a:schemeClr val="bg1"/>
                </a:solidFill>
                <a:latin typeface="+mn-lt"/>
                <a:ea typeface="ＭＳ Ｐゴシック" charset="0"/>
                <a:cs typeface="Arial"/>
              </a:defRPr>
            </a:lvl1pPr>
            <a:lvl2pPr marL="457200" indent="0">
              <a:buFontTx/>
              <a:buNone/>
              <a:defRPr lang="en-US" sz="2000" kern="1200" dirty="0" smtClean="0">
                <a:solidFill>
                  <a:schemeClr val="bg1"/>
                </a:solidFill>
                <a:latin typeface="+mn-lt"/>
                <a:ea typeface="ＭＳ Ｐゴシック" charset="0"/>
                <a:cs typeface="Arial"/>
              </a:defRPr>
            </a:lvl2pPr>
            <a:lvl3pPr marL="914400" indent="0">
              <a:buFontTx/>
              <a:buNone/>
              <a:defRPr lang="en-US" sz="2000" kern="1200" dirty="0" smtClean="0">
                <a:solidFill>
                  <a:schemeClr val="bg1"/>
                </a:solidFill>
                <a:latin typeface="+mn-lt"/>
                <a:ea typeface="ＭＳ Ｐゴシック" charset="0"/>
                <a:cs typeface="Arial"/>
              </a:defRPr>
            </a:lvl3pPr>
            <a:lvl4pPr marL="1371600" indent="0">
              <a:buFontTx/>
              <a:buNone/>
              <a:defRPr lang="en-US" sz="2000" kern="1200" dirty="0" smtClean="0">
                <a:solidFill>
                  <a:schemeClr val="bg1"/>
                </a:solidFill>
                <a:latin typeface="+mn-lt"/>
                <a:ea typeface="ＭＳ Ｐゴシック" charset="0"/>
                <a:cs typeface="Arial"/>
              </a:defRPr>
            </a:lvl4pPr>
            <a:lvl5pPr marL="1828800" indent="0">
              <a:buFontTx/>
              <a:buNone/>
              <a:defRPr lang="en-US" sz="2000" kern="1200" dirty="0">
                <a:solidFill>
                  <a:schemeClr val="bg1"/>
                </a:solidFill>
                <a:latin typeface="+mn-lt"/>
                <a:ea typeface="ＭＳ Ｐゴシック" charset="0"/>
                <a:cs typeface="Arial"/>
              </a:defRPr>
            </a:lvl5pPr>
          </a:lstStyle>
          <a:p>
            <a:pPr lvl="0"/>
            <a:r>
              <a:rPr lang="en-US" dirty="0"/>
              <a:t>Email: email</a:t>
            </a:r>
          </a:p>
        </p:txBody>
      </p:sp>
      <p:sp>
        <p:nvSpPr>
          <p:cNvPr id="31" name="Title 4"/>
          <p:cNvSpPr>
            <a:spLocks noGrp="1"/>
          </p:cNvSpPr>
          <p:nvPr>
            <p:ph type="title" hasCustomPrompt="1"/>
          </p:nvPr>
        </p:nvSpPr>
        <p:spPr>
          <a:xfrm>
            <a:off x="374904" y="42394"/>
            <a:ext cx="7886700" cy="531346"/>
          </a:xfrm>
          <a:prstGeom prst="rect">
            <a:avLst/>
          </a:prstGeom>
        </p:spPr>
        <p:txBody>
          <a:bodyPr lIns="0" rIns="0"/>
          <a:lstStyle>
            <a:lvl1pPr>
              <a:defRPr>
                <a:solidFill>
                  <a:schemeClr val="accent6">
                    <a:lumMod val="50000"/>
                  </a:schemeClr>
                </a:solidFill>
              </a:defRPr>
            </a:lvl1pPr>
          </a:lstStyle>
          <a:p>
            <a:r>
              <a:rPr lang="en-US" dirty="0"/>
              <a:t>Engage with ICANN</a:t>
            </a:r>
          </a:p>
        </p:txBody>
      </p:sp>
      <p:grpSp>
        <p:nvGrpSpPr>
          <p:cNvPr id="32" name="Group 31"/>
          <p:cNvGrpSpPr/>
          <p:nvPr userDrawn="1"/>
        </p:nvGrpSpPr>
        <p:grpSpPr>
          <a:xfrm>
            <a:off x="2543489" y="4228306"/>
            <a:ext cx="3416667" cy="365760"/>
            <a:chOff x="5325979" y="4715893"/>
            <a:chExt cx="3416667" cy="365760"/>
          </a:xfrm>
        </p:grpSpPr>
        <p:sp>
          <p:nvSpPr>
            <p:cNvPr id="33" name="Text Placeholder 32"/>
            <p:cNvSpPr txBox="1">
              <a:spLocks/>
            </p:cNvSpPr>
            <p:nvPr/>
          </p:nvSpPr>
          <p:spPr>
            <a:xfrm>
              <a:off x="5793339" y="4734885"/>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3"/>
                </a:rPr>
                <a:t>flickr.com/icann</a:t>
              </a:r>
              <a:endParaRPr lang="en-US" sz="1400" dirty="0">
                <a:solidFill>
                  <a:srgbClr val="0A304B"/>
                </a:solidFill>
                <a:latin typeface="+mn-lt"/>
                <a:ea typeface="Segoe UI" panose="020B0502040204020203" pitchFamily="34" charset="0"/>
                <a:cs typeface="Arial"/>
              </a:endParaRPr>
            </a:p>
          </p:txBody>
        </p:sp>
        <p:pic>
          <p:nvPicPr>
            <p:cNvPr id="34" name="Picture 33" descr="1420947842_social_style_3_flikr-128.png">
              <a:hlinkClick r:id="rId4" action="ppaction://hlinkfile"/>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25979" y="4715893"/>
              <a:ext cx="365760" cy="365760"/>
            </a:xfrm>
            <a:prstGeom prst="rect">
              <a:avLst/>
            </a:prstGeom>
          </p:spPr>
        </p:pic>
      </p:grpSp>
      <p:grpSp>
        <p:nvGrpSpPr>
          <p:cNvPr id="35" name="Group 34"/>
          <p:cNvGrpSpPr/>
          <p:nvPr userDrawn="1"/>
        </p:nvGrpSpPr>
        <p:grpSpPr>
          <a:xfrm>
            <a:off x="2543489" y="4726326"/>
            <a:ext cx="3636602" cy="365760"/>
            <a:chOff x="1235726" y="5571713"/>
            <a:chExt cx="3636602" cy="365760"/>
          </a:xfrm>
        </p:grpSpPr>
        <p:sp>
          <p:nvSpPr>
            <p:cNvPr id="36" name="Text Placeholder 32"/>
            <p:cNvSpPr txBox="1">
              <a:spLocks/>
            </p:cNvSpPr>
            <p:nvPr/>
          </p:nvSpPr>
          <p:spPr>
            <a:xfrm>
              <a:off x="1703086" y="5592033"/>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6"/>
                </a:rPr>
                <a:t>linkedin</a:t>
              </a:r>
              <a:r>
                <a:rPr lang="en-US" sz="1400" dirty="0">
                  <a:solidFill>
                    <a:srgbClr val="0A304B"/>
                  </a:solidFill>
                  <a:latin typeface="+mn-lt"/>
                  <a:ea typeface="Segoe UI" panose="020B0502040204020203" pitchFamily="34" charset="0"/>
                  <a:cs typeface="Arial"/>
                  <a:hlinkClick r:id="rId6"/>
                </a:rPr>
                <a:t>/company/</a:t>
              </a:r>
              <a:r>
                <a:rPr lang="en-US" sz="1400" dirty="0" err="1">
                  <a:solidFill>
                    <a:srgbClr val="0A304B"/>
                  </a:solidFill>
                  <a:latin typeface="+mn-lt"/>
                  <a:ea typeface="Segoe UI" panose="020B0502040204020203" pitchFamily="34" charset="0"/>
                  <a:cs typeface="Arial"/>
                  <a:hlinkClick r:id="rId6"/>
                </a:rPr>
                <a:t>icann</a:t>
              </a:r>
              <a:endParaRPr lang="en-US" sz="1400" dirty="0">
                <a:solidFill>
                  <a:srgbClr val="0A304B"/>
                </a:solidFill>
                <a:latin typeface="+mn-lt"/>
                <a:ea typeface="Segoe UI" panose="020B0502040204020203" pitchFamily="34" charset="0"/>
                <a:cs typeface="Arial"/>
              </a:endParaRPr>
            </a:p>
          </p:txBody>
        </p:sp>
        <p:pic>
          <p:nvPicPr>
            <p:cNvPr id="37" name="Picture 36"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35726" y="5571713"/>
              <a:ext cx="365760" cy="365760"/>
            </a:xfrm>
            <a:prstGeom prst="rect">
              <a:avLst/>
            </a:prstGeom>
          </p:spPr>
        </p:pic>
      </p:grpSp>
      <p:grpSp>
        <p:nvGrpSpPr>
          <p:cNvPr id="38" name="Group 37"/>
          <p:cNvGrpSpPr/>
          <p:nvPr userDrawn="1"/>
        </p:nvGrpSpPr>
        <p:grpSpPr>
          <a:xfrm>
            <a:off x="2543489" y="2734246"/>
            <a:ext cx="2809587" cy="365760"/>
            <a:chOff x="1235726" y="3073176"/>
            <a:chExt cx="2809587" cy="365760"/>
          </a:xfrm>
        </p:grpSpPr>
        <p:sp>
          <p:nvSpPr>
            <p:cNvPr id="39" name="Text Placeholder 32"/>
            <p:cNvSpPr txBox="1">
              <a:spLocks/>
            </p:cNvSpPr>
            <p:nvPr/>
          </p:nvSpPr>
          <p:spPr>
            <a:xfrm>
              <a:off x="1703087" y="3093496"/>
              <a:ext cx="2342226"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9"/>
                </a:rPr>
                <a:t>@</a:t>
              </a:r>
              <a:r>
                <a:rPr lang="en-US" sz="1400" dirty="0" err="1">
                  <a:solidFill>
                    <a:srgbClr val="0A304B"/>
                  </a:solidFill>
                  <a:latin typeface="+mn-lt"/>
                  <a:ea typeface="Segoe UI" panose="020B0502040204020203" pitchFamily="34" charset="0"/>
                  <a:cs typeface="Arial"/>
                  <a:hlinkClick r:id="rId9"/>
                </a:rPr>
                <a:t>icann</a:t>
              </a:r>
              <a:endParaRPr lang="en-US" sz="1400" dirty="0">
                <a:solidFill>
                  <a:srgbClr val="0A304B"/>
                </a:solidFill>
                <a:latin typeface="+mn-lt"/>
                <a:ea typeface="Segoe UI" panose="020B0502040204020203" pitchFamily="34" charset="0"/>
                <a:cs typeface="Arial"/>
              </a:endParaRPr>
            </a:p>
          </p:txBody>
        </p:sp>
        <p:pic>
          <p:nvPicPr>
            <p:cNvPr id="40" name="Picture 39" descr="1420948433_social_style_3_twiter-128.png">
              <a:hlinkClick r:id="rId10" action="ppaction://hlinkfile"/>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235726" y="3073176"/>
              <a:ext cx="365760" cy="365760"/>
            </a:xfrm>
            <a:prstGeom prst="rect">
              <a:avLst/>
            </a:prstGeom>
          </p:spPr>
        </p:pic>
      </p:grpSp>
      <p:grpSp>
        <p:nvGrpSpPr>
          <p:cNvPr id="41" name="Group 40"/>
          <p:cNvGrpSpPr/>
          <p:nvPr userDrawn="1"/>
        </p:nvGrpSpPr>
        <p:grpSpPr>
          <a:xfrm>
            <a:off x="2543489" y="3232266"/>
            <a:ext cx="3730320" cy="365760"/>
            <a:chOff x="1235727" y="3892739"/>
            <a:chExt cx="3730320" cy="365760"/>
          </a:xfrm>
        </p:grpSpPr>
        <p:sp>
          <p:nvSpPr>
            <p:cNvPr id="42" name="Text Placeholder 32"/>
            <p:cNvSpPr txBox="1">
              <a:spLocks/>
            </p:cNvSpPr>
            <p:nvPr/>
          </p:nvSpPr>
          <p:spPr>
            <a:xfrm>
              <a:off x="1703086" y="3913059"/>
              <a:ext cx="3262961"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2"/>
                </a:rPr>
                <a:t>facebook.com/</a:t>
              </a:r>
              <a:r>
                <a:rPr lang="en-US" sz="1400" dirty="0" err="1">
                  <a:solidFill>
                    <a:srgbClr val="0A304B"/>
                  </a:solidFill>
                  <a:latin typeface="+mn-lt"/>
                  <a:ea typeface="Segoe UI" panose="020B0502040204020203" pitchFamily="34" charset="0"/>
                  <a:cs typeface="Arial"/>
                  <a:hlinkClick r:id="rId12"/>
                </a:rPr>
                <a:t>icannorg</a:t>
              </a:r>
              <a:r>
                <a:rPr lang="en-US" sz="1400" dirty="0">
                  <a:solidFill>
                    <a:srgbClr val="0A304B"/>
                  </a:solidFill>
                  <a:latin typeface="+mn-lt"/>
                  <a:ea typeface="Segoe UI" panose="020B0502040204020203" pitchFamily="34" charset="0"/>
                  <a:cs typeface="Arial"/>
                  <a:hlinkClick r:id="rId12"/>
                </a:rPr>
                <a:t> </a:t>
              </a:r>
              <a:endParaRPr lang="en-US" sz="1400" dirty="0">
                <a:solidFill>
                  <a:srgbClr val="0A304B"/>
                </a:solidFill>
                <a:latin typeface="+mn-lt"/>
                <a:ea typeface="Segoe UI" panose="020B0502040204020203" pitchFamily="34" charset="0"/>
                <a:cs typeface="Arial"/>
              </a:endParaRPr>
            </a:p>
          </p:txBody>
        </p:sp>
        <p:pic>
          <p:nvPicPr>
            <p:cNvPr id="43" name="Picture 42" descr="1420948141_social_style_3_facebook-128.png">
              <a:hlinkClick r:id="rId13" action="ppaction://hlinkfile"/>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235727" y="3892739"/>
              <a:ext cx="365760" cy="365760"/>
            </a:xfrm>
            <a:prstGeom prst="rect">
              <a:avLst/>
            </a:prstGeom>
          </p:spPr>
        </p:pic>
      </p:grpSp>
      <p:grpSp>
        <p:nvGrpSpPr>
          <p:cNvPr id="44" name="Group 43"/>
          <p:cNvGrpSpPr/>
          <p:nvPr userDrawn="1"/>
        </p:nvGrpSpPr>
        <p:grpSpPr>
          <a:xfrm>
            <a:off x="2543489" y="3730286"/>
            <a:ext cx="3636602" cy="365760"/>
            <a:chOff x="1235726" y="4721075"/>
            <a:chExt cx="3636602" cy="365760"/>
          </a:xfrm>
        </p:grpSpPr>
        <p:pic>
          <p:nvPicPr>
            <p:cNvPr id="45" name="Picture 44" descr="1420948149_social_style_3_youtube-128.png">
              <a:hlinkClick r:id="rId15" action="ppaction://hlinkfile"/>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235726" y="4721075"/>
              <a:ext cx="365760" cy="365760"/>
            </a:xfrm>
            <a:prstGeom prst="rect">
              <a:avLst/>
            </a:prstGeom>
          </p:spPr>
        </p:pic>
        <p:sp>
          <p:nvSpPr>
            <p:cNvPr id="46" name="Text Placeholder 32"/>
            <p:cNvSpPr txBox="1">
              <a:spLocks/>
            </p:cNvSpPr>
            <p:nvPr/>
          </p:nvSpPr>
          <p:spPr>
            <a:xfrm>
              <a:off x="1703086" y="4734885"/>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7"/>
                </a:rPr>
                <a:t>youtube.com/</a:t>
              </a:r>
              <a:r>
                <a:rPr lang="en-US" sz="1400" dirty="0" err="1">
                  <a:solidFill>
                    <a:srgbClr val="0A304B"/>
                  </a:solidFill>
                  <a:latin typeface="+mn-lt"/>
                  <a:ea typeface="Segoe UI" panose="020B0502040204020203" pitchFamily="34" charset="0"/>
                  <a:cs typeface="Arial"/>
                  <a:hlinkClick r:id="rId17"/>
                </a:rPr>
                <a:t>icannnews</a:t>
              </a:r>
              <a:endParaRPr lang="en-US" sz="1400" dirty="0">
                <a:solidFill>
                  <a:srgbClr val="0A304B"/>
                </a:solidFill>
                <a:latin typeface="+mn-lt"/>
                <a:ea typeface="Segoe UI" panose="020B0502040204020203" pitchFamily="34" charset="0"/>
                <a:cs typeface="Arial"/>
              </a:endParaRPr>
            </a:p>
          </p:txBody>
        </p:sp>
      </p:grpSp>
      <p:grpSp>
        <p:nvGrpSpPr>
          <p:cNvPr id="47" name="Group 46"/>
          <p:cNvGrpSpPr/>
          <p:nvPr userDrawn="1"/>
        </p:nvGrpSpPr>
        <p:grpSpPr>
          <a:xfrm>
            <a:off x="2543489" y="5722367"/>
            <a:ext cx="2586167" cy="365760"/>
            <a:chOff x="5325979" y="3073176"/>
            <a:chExt cx="2586167" cy="365760"/>
          </a:xfrm>
        </p:grpSpPr>
        <p:sp>
          <p:nvSpPr>
            <p:cNvPr id="48" name="Text Placeholder 32"/>
            <p:cNvSpPr txBox="1">
              <a:spLocks/>
            </p:cNvSpPr>
            <p:nvPr/>
          </p:nvSpPr>
          <p:spPr>
            <a:xfrm>
              <a:off x="5793339" y="3093496"/>
              <a:ext cx="21188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18"/>
                </a:rPr>
                <a:t>soundcloud</a:t>
              </a:r>
              <a:r>
                <a:rPr lang="en-US" sz="1400" dirty="0">
                  <a:solidFill>
                    <a:srgbClr val="0A304B"/>
                  </a:solidFill>
                  <a:latin typeface="+mn-lt"/>
                  <a:ea typeface="Segoe UI" panose="020B0502040204020203" pitchFamily="34" charset="0"/>
                  <a:cs typeface="Arial"/>
                  <a:hlinkClick r:id="rId18"/>
                </a:rPr>
                <a:t>/</a:t>
              </a:r>
              <a:r>
                <a:rPr lang="en-US" sz="1400" dirty="0" err="1">
                  <a:solidFill>
                    <a:srgbClr val="0A304B"/>
                  </a:solidFill>
                  <a:latin typeface="+mn-lt"/>
                  <a:ea typeface="Segoe UI" panose="020B0502040204020203" pitchFamily="34" charset="0"/>
                  <a:cs typeface="Arial"/>
                  <a:hlinkClick r:id="rId18"/>
                </a:rPr>
                <a:t>icann</a:t>
              </a:r>
              <a:endParaRPr lang="en-US" sz="1400" dirty="0">
                <a:solidFill>
                  <a:srgbClr val="0A304B"/>
                </a:solidFill>
                <a:latin typeface="+mn-lt"/>
                <a:ea typeface="Segoe UI" panose="020B0502040204020203" pitchFamily="34" charset="0"/>
                <a:cs typeface="Arial"/>
              </a:endParaRPr>
            </a:p>
          </p:txBody>
        </p:sp>
        <p:pic>
          <p:nvPicPr>
            <p:cNvPr id="49" name="Picture 48"/>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5325979" y="3073176"/>
              <a:ext cx="365760" cy="365760"/>
            </a:xfrm>
            <a:prstGeom prst="rect">
              <a:avLst/>
            </a:prstGeom>
          </p:spPr>
        </p:pic>
      </p:grpSp>
      <p:grpSp>
        <p:nvGrpSpPr>
          <p:cNvPr id="50" name="Group 49"/>
          <p:cNvGrpSpPr/>
          <p:nvPr userDrawn="1"/>
        </p:nvGrpSpPr>
        <p:grpSpPr>
          <a:xfrm>
            <a:off x="2543489" y="5224346"/>
            <a:ext cx="3416667" cy="365760"/>
            <a:chOff x="5325979" y="5571713"/>
            <a:chExt cx="3416667" cy="365760"/>
          </a:xfrm>
        </p:grpSpPr>
        <p:sp>
          <p:nvSpPr>
            <p:cNvPr id="51" name="Text Placeholder 32"/>
            <p:cNvSpPr txBox="1">
              <a:spLocks/>
            </p:cNvSpPr>
            <p:nvPr/>
          </p:nvSpPr>
          <p:spPr>
            <a:xfrm>
              <a:off x="5793339" y="5592033"/>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20"/>
                </a:rPr>
                <a:t>slideshare</a:t>
              </a:r>
              <a:r>
                <a:rPr lang="en-US" sz="1400" dirty="0">
                  <a:solidFill>
                    <a:srgbClr val="0A304B"/>
                  </a:solidFill>
                  <a:latin typeface="+mn-lt"/>
                  <a:ea typeface="Segoe UI" panose="020B0502040204020203" pitchFamily="34" charset="0"/>
                  <a:cs typeface="Arial"/>
                  <a:hlinkClick r:id="rId20"/>
                </a:rPr>
                <a:t>/</a:t>
              </a:r>
              <a:r>
                <a:rPr lang="en-US" sz="1400" dirty="0" err="1">
                  <a:solidFill>
                    <a:srgbClr val="0A304B"/>
                  </a:solidFill>
                  <a:latin typeface="+mn-lt"/>
                  <a:ea typeface="Segoe UI" panose="020B0502040204020203" pitchFamily="34" charset="0"/>
                  <a:cs typeface="Arial"/>
                  <a:hlinkClick r:id="rId20"/>
                </a:rPr>
                <a:t>icannpresentations</a:t>
              </a:r>
              <a:endParaRPr lang="en-US" sz="1400" dirty="0">
                <a:solidFill>
                  <a:srgbClr val="0A304B"/>
                </a:solidFill>
                <a:latin typeface="+mn-lt"/>
                <a:ea typeface="Segoe UI" panose="020B0502040204020203" pitchFamily="34" charset="0"/>
                <a:cs typeface="Arial"/>
              </a:endParaRPr>
            </a:p>
          </p:txBody>
        </p:sp>
        <p:pic>
          <p:nvPicPr>
            <p:cNvPr id="52" name="Picture 51"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25979" y="5571713"/>
              <a:ext cx="365760" cy="365760"/>
            </a:xfrm>
            <a:prstGeom prst="rect">
              <a:avLst/>
            </a:prstGeom>
          </p:spPr>
        </p:pic>
      </p:grpSp>
    </p:spTree>
    <p:extLst>
      <p:ext uri="{BB962C8B-B14F-4D97-AF65-F5344CB8AC3E}">
        <p14:creationId xmlns:p14="http://schemas.microsoft.com/office/powerpoint/2010/main" val="3397396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2 Decorativ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Oval 7"/>
          <p:cNvSpPr/>
          <p:nvPr userDrawn="1"/>
        </p:nvSpPr>
        <p:spPr>
          <a:xfrm>
            <a:off x="1811695"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flipH="1">
            <a:off x="0" y="6124511"/>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1878697" y="6124511"/>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Oval 11"/>
          <p:cNvSpPr/>
          <p:nvPr userDrawn="1"/>
        </p:nvSpPr>
        <p:spPr>
          <a:xfrm flipH="1">
            <a:off x="8610117"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Oval 12"/>
          <p:cNvSpPr/>
          <p:nvPr userDrawn="1"/>
        </p:nvSpPr>
        <p:spPr>
          <a:xfrm flipH="1">
            <a:off x="8610117" y="347037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userDrawn="1"/>
        </p:nvCxnSpPr>
        <p:spPr>
          <a:xfrm flipV="1">
            <a:off x="1834554" y="3552825"/>
            <a:ext cx="0" cy="252996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Arc 14"/>
          <p:cNvSpPr/>
          <p:nvPr userDrawn="1"/>
        </p:nvSpPr>
        <p:spPr>
          <a:xfrm rot="16200000">
            <a:off x="1834554" y="3494144"/>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16" name="Straight Connector 15"/>
          <p:cNvCxnSpPr/>
          <p:nvPr userDrawn="1"/>
        </p:nvCxnSpPr>
        <p:spPr>
          <a:xfrm flipH="1">
            <a:off x="1895439" y="3494144"/>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3"/>
          <a:stretch>
            <a:fillRect/>
          </a:stretch>
        </p:blipFill>
        <p:spPr>
          <a:xfrm>
            <a:off x="348105" y="4878249"/>
            <a:ext cx="1193800" cy="952500"/>
          </a:xfrm>
          <a:prstGeom prst="rect">
            <a:avLst/>
          </a:prstGeom>
        </p:spPr>
      </p:pic>
      <p:sp>
        <p:nvSpPr>
          <p:cNvPr id="2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2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24"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25"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sp>
        <p:nvSpPr>
          <p:cNvPr id="26"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
        <p:nvSpPr>
          <p:cNvPr id="17" name="TextBox 16"/>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36789407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Engage with ICANN Blue">
    <p:spTree>
      <p:nvGrpSpPr>
        <p:cNvPr id="1" name=""/>
        <p:cNvGrpSpPr/>
        <p:nvPr/>
      </p:nvGrpSpPr>
      <p:grpSpPr>
        <a:xfrm>
          <a:off x="0" y="0"/>
          <a:ext cx="0" cy="0"/>
          <a:chOff x="0" y="0"/>
          <a:chExt cx="0" cy="0"/>
        </a:xfrm>
      </p:grpSpPr>
      <p:sp>
        <p:nvSpPr>
          <p:cNvPr id="29" name="Rectangle 28"/>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Text Placeholder 32"/>
          <p:cNvSpPr txBox="1">
            <a:spLocks/>
          </p:cNvSpPr>
          <p:nvPr userDrawn="1"/>
        </p:nvSpPr>
        <p:spPr bwMode="auto">
          <a:xfrm>
            <a:off x="2191310" y="2425013"/>
            <a:ext cx="6330715" cy="3470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1500" dirty="0">
                <a:solidFill>
                  <a:schemeClr val="bg1"/>
                </a:solidFill>
                <a:latin typeface="+mn-lt"/>
                <a:cs typeface="Arial"/>
              </a:rPr>
              <a:t>Visit us at </a:t>
            </a:r>
            <a:r>
              <a:rPr lang="en-US" sz="1500" b="1" dirty="0" err="1">
                <a:solidFill>
                  <a:schemeClr val="bg1"/>
                </a:solidFill>
                <a:latin typeface="+mn-lt"/>
                <a:cs typeface="Arial"/>
              </a:rPr>
              <a:t>icann.org</a:t>
            </a:r>
            <a:endParaRPr lang="en-US" sz="1500" b="1" dirty="0">
              <a:solidFill>
                <a:schemeClr val="bg1"/>
              </a:solidFill>
              <a:latin typeface="+mn-lt"/>
              <a:cs typeface="Arial"/>
            </a:endParaRPr>
          </a:p>
        </p:txBody>
      </p:sp>
      <p:sp>
        <p:nvSpPr>
          <p:cNvPr id="31" name="Text Placeholder 33"/>
          <p:cNvSpPr txBox="1">
            <a:spLocks/>
          </p:cNvSpPr>
          <p:nvPr userDrawn="1"/>
        </p:nvSpPr>
        <p:spPr bwMode="auto">
          <a:xfrm>
            <a:off x="374212" y="862601"/>
            <a:ext cx="7403218" cy="3931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endParaRPr lang="en-AU" sz="2700" b="1" dirty="0">
              <a:solidFill>
                <a:schemeClr val="bg1"/>
              </a:solidFill>
              <a:latin typeface="+mn-lt"/>
              <a:ea typeface="Segoe UI" charset="0"/>
              <a:cs typeface="Arial"/>
            </a:endParaRPr>
          </a:p>
        </p:txBody>
      </p:sp>
      <p:sp>
        <p:nvSpPr>
          <p:cNvPr id="33" name="Oval 3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cxnSp>
        <p:nvCxnSpPr>
          <p:cNvPr id="34" name="Straight Connector 3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36" name="Picture 35"/>
          <p:cNvPicPr>
            <a:picLocks noChangeAspect="1"/>
          </p:cNvPicPr>
          <p:nvPr userDrawn="1"/>
        </p:nvPicPr>
        <p:blipFill>
          <a:blip r:embed="rId2"/>
          <a:stretch>
            <a:fillRect/>
          </a:stretch>
        </p:blipFill>
        <p:spPr>
          <a:xfrm>
            <a:off x="2079799" y="1039938"/>
            <a:ext cx="4287549" cy="760694"/>
          </a:xfrm>
          <a:prstGeom prst="rect">
            <a:avLst/>
          </a:prstGeom>
        </p:spPr>
      </p:pic>
      <p:sp>
        <p:nvSpPr>
          <p:cNvPr id="37" name="Oval 36"/>
          <p:cNvSpPr/>
          <p:nvPr userDrawn="1"/>
        </p:nvSpPr>
        <p:spPr>
          <a:xfrm>
            <a:off x="1811695"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 name="Straight Connector 37"/>
          <p:cNvCxnSpPr/>
          <p:nvPr userDrawn="1"/>
        </p:nvCxnSpPr>
        <p:spPr>
          <a:xfrm flipH="1">
            <a:off x="0" y="6320453"/>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1878697" y="6320453"/>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8610117"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userDrawn="1"/>
        </p:nvSpPr>
        <p:spPr>
          <a:xfrm flipH="1">
            <a:off x="8610117" y="2196678"/>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cxnSp>
        <p:nvCxnSpPr>
          <p:cNvPr id="42" name="Straight Connector 41"/>
          <p:cNvCxnSpPr>
            <a:endCxn id="43" idx="0"/>
          </p:cNvCxnSpPr>
          <p:nvPr userDrawn="1"/>
        </p:nvCxnSpPr>
        <p:spPr>
          <a:xfrm flipV="1">
            <a:off x="1834554" y="2281331"/>
            <a:ext cx="0" cy="399740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3" name="Arc 42"/>
          <p:cNvSpPr/>
          <p:nvPr userDrawn="1"/>
        </p:nvSpPr>
        <p:spPr>
          <a:xfrm rot="16200000">
            <a:off x="1834554" y="2220449"/>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mn-lt"/>
            </a:endParaRPr>
          </a:p>
        </p:txBody>
      </p:sp>
      <p:cxnSp>
        <p:nvCxnSpPr>
          <p:cNvPr id="44" name="Straight Connector 43"/>
          <p:cNvCxnSpPr/>
          <p:nvPr userDrawn="1"/>
        </p:nvCxnSpPr>
        <p:spPr>
          <a:xfrm flipH="1">
            <a:off x="1895439" y="2220449"/>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flipH="1">
            <a:off x="8686803" y="6320453"/>
            <a:ext cx="45719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8678063" y="2219538"/>
            <a:ext cx="46593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47" name="Picture 46"/>
          <p:cNvPicPr>
            <a:picLocks noChangeAspect="1"/>
          </p:cNvPicPr>
          <p:nvPr userDrawn="1"/>
        </p:nvPicPr>
        <p:blipFill>
          <a:blip r:embed="rId3"/>
          <a:stretch>
            <a:fillRect/>
          </a:stretch>
        </p:blipFill>
        <p:spPr>
          <a:xfrm>
            <a:off x="2172578" y="2842544"/>
            <a:ext cx="3149229" cy="3236708"/>
          </a:xfrm>
          <a:prstGeom prst="rect">
            <a:avLst/>
          </a:prstGeom>
        </p:spPr>
      </p:pic>
      <p:sp>
        <p:nvSpPr>
          <p:cNvPr id="21" name="Title 4"/>
          <p:cNvSpPr>
            <a:spLocks noGrp="1"/>
          </p:cNvSpPr>
          <p:nvPr>
            <p:ph type="title" hasCustomPrompt="1"/>
          </p:nvPr>
        </p:nvSpPr>
        <p:spPr>
          <a:xfrm>
            <a:off x="374904" y="42394"/>
            <a:ext cx="8856010" cy="531346"/>
          </a:xfrm>
          <a:prstGeom prst="rect">
            <a:avLst/>
          </a:prstGeom>
        </p:spPr>
        <p:txBody>
          <a:bodyPr lIns="0" rIns="0"/>
          <a:lstStyle>
            <a:lvl1pPr>
              <a:defRPr lang="en-US" smtClean="0">
                <a:solidFill>
                  <a:schemeClr val="bg1"/>
                </a:solidFill>
                <a:ea typeface="Segoe UI" charset="0"/>
              </a:defRPr>
            </a:lvl1pPr>
          </a:lstStyle>
          <a:p>
            <a:r>
              <a:rPr lang="en-US" dirty="0">
                <a:solidFill>
                  <a:schemeClr val="bg1"/>
                </a:solidFill>
                <a:latin typeface="+mn-lt"/>
              </a:rPr>
              <a:t>Engage with ICANN – </a:t>
            </a:r>
            <a:r>
              <a:rPr lang="en-US" dirty="0">
                <a:solidFill>
                  <a:schemeClr val="bg1"/>
                </a:solidFill>
                <a:latin typeface="+mn-lt"/>
                <a:ea typeface="Segoe UI" charset="0"/>
              </a:rPr>
              <a:t>Thank You and Questions</a:t>
            </a:r>
            <a:endParaRPr lang="en-US" dirty="0"/>
          </a:p>
        </p:txBody>
      </p:sp>
      <p:sp>
        <p:nvSpPr>
          <p:cNvPr id="22" name="TextBox 21"/>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27704293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849A3C08-6729-774B-87C1-807981A6C2F7}" type="datetimeFigureOut">
              <a:rPr lang="en-US" smtClean="0"/>
              <a:t>6/26/18</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C3EA4BC-5B05-0246-B128-695753B4F5B7}" type="slidenum">
              <a:rPr lang="en-US" smtClean="0"/>
              <a:t>‹#›</a:t>
            </a:fld>
            <a:endParaRPr lang="en-US"/>
          </a:p>
        </p:txBody>
      </p:sp>
    </p:spTree>
    <p:extLst>
      <p:ext uri="{BB962C8B-B14F-4D97-AF65-F5344CB8AC3E}">
        <p14:creationId xmlns:p14="http://schemas.microsoft.com/office/powerpoint/2010/main" val="174808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Background Slide">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dirty="0"/>
              <a:t>Click to edit Master title style</a:t>
            </a:r>
          </a:p>
        </p:txBody>
      </p:sp>
    </p:spTree>
    <p:extLst>
      <p:ext uri="{BB962C8B-B14F-4D97-AF65-F5344CB8AC3E}">
        <p14:creationId xmlns:p14="http://schemas.microsoft.com/office/powerpoint/2010/main" val="3050329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Blank Background Slide">
    <p:spTree>
      <p:nvGrpSpPr>
        <p:cNvPr id="1" name=""/>
        <p:cNvGrpSpPr/>
        <p:nvPr/>
      </p:nvGrpSpPr>
      <p:grpSpPr>
        <a:xfrm>
          <a:off x="0" y="0"/>
          <a:ext cx="0" cy="0"/>
          <a:chOff x="0" y="0"/>
          <a:chExt cx="0" cy="0"/>
        </a:xfrm>
      </p:grpSpPr>
      <p:sp>
        <p:nvSpPr>
          <p:cNvPr id="12" name="Rectangle 11"/>
          <p:cNvSpPr/>
          <p:nvPr userDrawn="1"/>
        </p:nvSpPr>
        <p:spPr>
          <a:xfrm>
            <a:off x="4626010" y="3532209"/>
            <a:ext cx="4434840" cy="2743200"/>
          </a:xfrm>
          <a:prstGeom prst="rect">
            <a:avLst/>
          </a:prstGeom>
          <a:solidFill>
            <a:schemeClr val="bg1">
              <a:lumMod val="85000"/>
              <a:alpha val="25000"/>
            </a:schemeClr>
          </a:solidFill>
          <a:ln>
            <a:solidFill>
              <a:schemeClr val="bg1">
                <a:lumMod val="50000"/>
                <a:alpha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dirty="0"/>
              <a:t>Click to edit Master title style</a:t>
            </a:r>
          </a:p>
        </p:txBody>
      </p:sp>
      <p:sp>
        <p:nvSpPr>
          <p:cNvPr id="4" name="Rectangle 3"/>
          <p:cNvSpPr/>
          <p:nvPr/>
        </p:nvSpPr>
        <p:spPr>
          <a:xfrm>
            <a:off x="78299" y="3533846"/>
            <a:ext cx="4434840" cy="2743200"/>
          </a:xfrm>
          <a:prstGeom prst="rect">
            <a:avLst/>
          </a:prstGeom>
          <a:solidFill>
            <a:schemeClr val="bg1">
              <a:lumMod val="85000"/>
              <a:alpha val="25000"/>
            </a:schemeClr>
          </a:solidFill>
          <a:ln>
            <a:solidFill>
              <a:schemeClr val="bg1">
                <a:lumMod val="50000"/>
                <a:alpha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p:nvSpPr>
        <p:spPr>
          <a:xfrm>
            <a:off x="78301" y="689693"/>
            <a:ext cx="4434840" cy="2743200"/>
          </a:xfrm>
          <a:prstGeom prst="rect">
            <a:avLst/>
          </a:prstGeom>
          <a:solidFill>
            <a:srgbClr val="FFFF00">
              <a:alpha val="25000"/>
            </a:srgbClr>
          </a:solidFill>
          <a:ln w="25400">
            <a:solidFill>
              <a:srgbClr val="FFFF00">
                <a:alpha val="25000"/>
              </a:srgb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6" name="Rectangle 5"/>
          <p:cNvSpPr/>
          <p:nvPr/>
        </p:nvSpPr>
        <p:spPr>
          <a:xfrm>
            <a:off x="4626010" y="675009"/>
            <a:ext cx="4434840" cy="2743200"/>
          </a:xfrm>
          <a:prstGeom prst="rect">
            <a:avLst/>
          </a:prstGeom>
          <a:solidFill>
            <a:schemeClr val="bg1">
              <a:lumMod val="85000"/>
              <a:alpha val="25000"/>
            </a:schemeClr>
          </a:solidFill>
          <a:ln>
            <a:solidFill>
              <a:schemeClr val="bg1">
                <a:lumMod val="50000"/>
                <a:alpha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52948" y="649608"/>
            <a:ext cx="1531188" cy="338554"/>
          </a:xfrm>
          <a:prstGeom prst="rect">
            <a:avLst/>
          </a:prstGeom>
        </p:spPr>
        <p:txBody>
          <a:bodyPr wrap="none">
            <a:spAutoFit/>
          </a:bodyPr>
          <a:lstStyle/>
          <a:p>
            <a:pPr marL="0" algn="l" defTabSz="457200" rtl="0" eaLnBrk="1" latinLnBrk="0" hangingPunct="1"/>
            <a:r>
              <a:rPr lang="en-US" altLang="zh-TW" sz="1600" b="1" kern="1200" dirty="0">
                <a:solidFill>
                  <a:schemeClr val="tx1"/>
                </a:solidFill>
                <a:latin typeface="Source Sans Pro"/>
                <a:ea typeface="+mn-ea"/>
                <a:cs typeface="Source Sans Pro"/>
              </a:rPr>
              <a:t>Key Overview</a:t>
            </a:r>
            <a:endParaRPr lang="en-US" sz="1600" b="1" kern="1200" dirty="0">
              <a:solidFill>
                <a:schemeClr val="tx1"/>
              </a:solidFill>
              <a:latin typeface="Source Sans Pro"/>
              <a:ea typeface="+mn-ea"/>
              <a:cs typeface="Source Sans Pro"/>
            </a:endParaRPr>
          </a:p>
        </p:txBody>
      </p:sp>
      <p:sp>
        <p:nvSpPr>
          <p:cNvPr id="8" name="Rectangle 7"/>
          <p:cNvSpPr/>
          <p:nvPr userDrawn="1"/>
        </p:nvSpPr>
        <p:spPr>
          <a:xfrm>
            <a:off x="4596847" y="649608"/>
            <a:ext cx="1737848" cy="338554"/>
          </a:xfrm>
          <a:prstGeom prst="rect">
            <a:avLst/>
          </a:prstGeom>
        </p:spPr>
        <p:txBody>
          <a:bodyPr wrap="none">
            <a:spAutoFit/>
          </a:bodyPr>
          <a:lstStyle/>
          <a:p>
            <a:pPr marL="0" lvl="0" algn="l" defTabSz="457200" rtl="0" eaLnBrk="1" latinLnBrk="0" hangingPunct="1"/>
            <a:r>
              <a:rPr lang="en-US" sz="1600" b="1" kern="1200" dirty="0">
                <a:solidFill>
                  <a:schemeClr val="tx1"/>
                </a:solidFill>
                <a:latin typeface="Source Sans Pro"/>
                <a:ea typeface="+mn-ea"/>
                <a:cs typeface="Source Sans Pro"/>
              </a:rPr>
              <a:t>Weekly Activity</a:t>
            </a:r>
          </a:p>
        </p:txBody>
      </p:sp>
      <p:sp>
        <p:nvSpPr>
          <p:cNvPr id="9" name="Rectangle 8"/>
          <p:cNvSpPr/>
          <p:nvPr userDrawn="1"/>
        </p:nvSpPr>
        <p:spPr>
          <a:xfrm>
            <a:off x="53790" y="3515277"/>
            <a:ext cx="3484031" cy="338554"/>
          </a:xfrm>
          <a:prstGeom prst="rect">
            <a:avLst/>
          </a:prstGeom>
        </p:spPr>
        <p:txBody>
          <a:bodyPr wrap="none">
            <a:spAutoFit/>
          </a:bodyPr>
          <a:lstStyle/>
          <a:p>
            <a:pPr marL="0" lvl="0" algn="l" defTabSz="457200" rtl="0" eaLnBrk="1" latinLnBrk="0" hangingPunct="1"/>
            <a:r>
              <a:rPr lang="en-US" sz="1600" b="1" kern="1200" dirty="0">
                <a:solidFill>
                  <a:schemeClr val="tx1"/>
                </a:solidFill>
                <a:latin typeface="Source Sans Pro"/>
                <a:ea typeface="+mn-ea"/>
                <a:cs typeface="Source Sans Pro"/>
              </a:rPr>
              <a:t>Current Issues / Actions Required</a:t>
            </a:r>
          </a:p>
        </p:txBody>
      </p:sp>
      <p:sp>
        <p:nvSpPr>
          <p:cNvPr id="11" name="Rectangle 10"/>
          <p:cNvSpPr/>
          <p:nvPr userDrawn="1"/>
        </p:nvSpPr>
        <p:spPr>
          <a:xfrm>
            <a:off x="4578998" y="3515277"/>
            <a:ext cx="1352037" cy="338554"/>
          </a:xfrm>
          <a:prstGeom prst="rect">
            <a:avLst/>
          </a:prstGeom>
        </p:spPr>
        <p:txBody>
          <a:bodyPr wrap="none">
            <a:spAutoFit/>
          </a:bodyPr>
          <a:lstStyle/>
          <a:p>
            <a:pPr marL="0" lvl="0" algn="l" defTabSz="457200" rtl="0" eaLnBrk="1" latinLnBrk="0" hangingPunct="1"/>
            <a:r>
              <a:rPr lang="en-US" sz="1600" b="1" kern="1200" dirty="0">
                <a:solidFill>
                  <a:schemeClr val="tx1"/>
                </a:solidFill>
                <a:latin typeface="Source Sans Pro"/>
                <a:ea typeface="+mn-ea"/>
                <a:cs typeface="Source Sans Pro"/>
              </a:rPr>
              <a:t>What’s Next</a:t>
            </a:r>
          </a:p>
        </p:txBody>
      </p:sp>
      <p:sp>
        <p:nvSpPr>
          <p:cNvPr id="13" name="TextBox 12"/>
          <p:cNvSpPr txBox="1"/>
          <p:nvPr userDrawn="1"/>
        </p:nvSpPr>
        <p:spPr>
          <a:xfrm>
            <a:off x="3098976" y="6613333"/>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93862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Blank Background Slide">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dirty="0"/>
              <a:t>Click to edit Master title style</a:t>
            </a:r>
          </a:p>
        </p:txBody>
      </p:sp>
      <p:sp>
        <p:nvSpPr>
          <p:cNvPr id="4" name="Rectangle 3"/>
          <p:cNvSpPr/>
          <p:nvPr/>
        </p:nvSpPr>
        <p:spPr>
          <a:xfrm>
            <a:off x="78299" y="3296327"/>
            <a:ext cx="8968882" cy="2905413"/>
          </a:xfrm>
          <a:prstGeom prst="rect">
            <a:avLst/>
          </a:prstGeom>
          <a:solidFill>
            <a:schemeClr val="bg1">
              <a:lumMod val="85000"/>
              <a:alpha val="25000"/>
            </a:schemeClr>
          </a:solidFill>
          <a:ln>
            <a:solidFill>
              <a:schemeClr val="bg1">
                <a:lumMod val="50000"/>
                <a:alpha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p:nvSpPr>
        <p:spPr>
          <a:xfrm>
            <a:off x="78301" y="678937"/>
            <a:ext cx="8968880" cy="2510601"/>
          </a:xfrm>
          <a:prstGeom prst="rect">
            <a:avLst/>
          </a:prstGeom>
          <a:solidFill>
            <a:srgbClr val="339933">
              <a:alpha val="25000"/>
            </a:srgbClr>
          </a:solidFill>
          <a:ln w="25400">
            <a:solidFill>
              <a:srgbClr val="339933">
                <a:alpha val="25000"/>
              </a:srgb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7" name="Rectangle 6"/>
          <p:cNvSpPr/>
          <p:nvPr userDrawn="1"/>
        </p:nvSpPr>
        <p:spPr>
          <a:xfrm>
            <a:off x="52948" y="658077"/>
            <a:ext cx="1531188" cy="338554"/>
          </a:xfrm>
          <a:prstGeom prst="rect">
            <a:avLst/>
          </a:prstGeom>
        </p:spPr>
        <p:txBody>
          <a:bodyPr wrap="none">
            <a:spAutoFit/>
          </a:bodyPr>
          <a:lstStyle/>
          <a:p>
            <a:pPr marL="0" algn="l" defTabSz="457200" rtl="0" eaLnBrk="1" latinLnBrk="0" hangingPunct="1"/>
            <a:r>
              <a:rPr lang="en-US" altLang="zh-TW" sz="1600" b="1" kern="1200" dirty="0">
                <a:solidFill>
                  <a:schemeClr val="tx1"/>
                </a:solidFill>
                <a:latin typeface="Source Sans Pro"/>
                <a:ea typeface="+mn-ea"/>
                <a:cs typeface="Source Sans Pro"/>
              </a:rPr>
              <a:t>Key Overview</a:t>
            </a:r>
            <a:endParaRPr lang="en-US" sz="1600" b="1" kern="1200" dirty="0">
              <a:solidFill>
                <a:schemeClr val="tx1"/>
              </a:solidFill>
              <a:latin typeface="Source Sans Pro"/>
              <a:ea typeface="+mn-ea"/>
              <a:cs typeface="Source Sans Pro"/>
            </a:endParaRPr>
          </a:p>
        </p:txBody>
      </p:sp>
      <p:sp>
        <p:nvSpPr>
          <p:cNvPr id="8" name="Rectangle 7"/>
          <p:cNvSpPr/>
          <p:nvPr userDrawn="1"/>
        </p:nvSpPr>
        <p:spPr>
          <a:xfrm>
            <a:off x="78301" y="3285687"/>
            <a:ext cx="1737848" cy="338554"/>
          </a:xfrm>
          <a:prstGeom prst="rect">
            <a:avLst/>
          </a:prstGeom>
        </p:spPr>
        <p:txBody>
          <a:bodyPr wrap="none">
            <a:spAutoFit/>
          </a:bodyPr>
          <a:lstStyle/>
          <a:p>
            <a:pPr marL="0" lvl="0" algn="l" defTabSz="457200" rtl="0" eaLnBrk="1" latinLnBrk="0" hangingPunct="1"/>
            <a:r>
              <a:rPr lang="en-US" sz="1600" b="1" kern="1200" dirty="0">
                <a:solidFill>
                  <a:schemeClr val="tx1"/>
                </a:solidFill>
                <a:latin typeface="Source Sans Pro"/>
                <a:ea typeface="+mn-ea"/>
                <a:cs typeface="Source Sans Pro"/>
              </a:rPr>
              <a:t>Weekly Activity</a:t>
            </a:r>
          </a:p>
        </p:txBody>
      </p:sp>
      <p:sp>
        <p:nvSpPr>
          <p:cNvPr id="13" name="TextBox 12"/>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2556601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ull-Width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8288" y="615707"/>
            <a:ext cx="9180576" cy="5705856"/>
          </a:xfrm>
          <a:prstGeom prst="rect">
            <a:avLst/>
          </a:prstGeom>
          <a:ln w="19050">
            <a:solidFill>
              <a:schemeClr val="accent6">
                <a:lumMod val="50000"/>
              </a:schemeClr>
            </a:solidFill>
          </a:ln>
        </p:spPr>
        <p:txBody>
          <a:bodyPr/>
          <a:lstStyle>
            <a:lvl1pPr marL="0" indent="0">
              <a:buFontTx/>
              <a:buNone/>
              <a:defRPr/>
            </a:lvl1pPr>
          </a:lstStyle>
          <a:p>
            <a:r>
              <a:rPr lang="en-US" dirty="0"/>
              <a:t>Click icon to add picture</a:t>
            </a:r>
          </a:p>
        </p:txBody>
      </p:sp>
      <p:pic>
        <p:nvPicPr>
          <p:cNvPr id="24" name="Picture 23"/>
          <p:cNvPicPr>
            <a:picLocks noChangeAspect="1"/>
          </p:cNvPicPr>
          <p:nvPr userDrawn="1"/>
        </p:nvPicPr>
        <p:blipFill>
          <a:blip r:embed="rId2"/>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
        <p:nvSpPr>
          <p:cNvPr id="6" name="TextBox 5"/>
          <p:cNvSpPr txBox="1"/>
          <p:nvPr userDrawn="1"/>
        </p:nvSpPr>
        <p:spPr>
          <a:xfrm>
            <a:off x="3098976" y="6621354"/>
            <a:ext cx="2564805" cy="184666"/>
          </a:xfrm>
          <a:prstGeom prst="rect">
            <a:avLst/>
          </a:prstGeom>
          <a:noFill/>
        </p:spPr>
        <p:txBody>
          <a:bodyPr wrap="none" lIns="0" tIns="0" rIns="0" bIns="0" rtlCol="0">
            <a:spAutoFit/>
          </a:bodyPr>
          <a:lstStyle/>
          <a:p>
            <a:r>
              <a:rPr lang="en-US" sz="1200" i="1" dirty="0">
                <a:cs typeface="Source Sans Pro"/>
              </a:rPr>
              <a:t>Confidential and Business Proprietary</a:t>
            </a:r>
          </a:p>
        </p:txBody>
      </p:sp>
    </p:spTree>
    <p:extLst>
      <p:ext uri="{BB962C8B-B14F-4D97-AF65-F5344CB8AC3E}">
        <p14:creationId xmlns:p14="http://schemas.microsoft.com/office/powerpoint/2010/main" val="329633563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50" Type="http://schemas.openxmlformats.org/officeDocument/2006/relationships/slideLayout" Target="../slideLayouts/slideLayout50.xml"/><Relationship Id="rId51" Type="http://schemas.openxmlformats.org/officeDocument/2006/relationships/slideLayout" Target="../slideLayouts/slideLayout51.xml"/><Relationship Id="rId52" Type="http://schemas.openxmlformats.org/officeDocument/2006/relationships/theme" Target="../theme/theme1.xml"/><Relationship Id="rId53" Type="http://schemas.openxmlformats.org/officeDocument/2006/relationships/image" Target="../media/image1.png"/><Relationship Id="rId40" Type="http://schemas.openxmlformats.org/officeDocument/2006/relationships/slideLayout" Target="../slideLayouts/slideLayout40.xml"/><Relationship Id="rId41" Type="http://schemas.openxmlformats.org/officeDocument/2006/relationships/slideLayout" Target="../slideLayouts/slideLayout41.xml"/><Relationship Id="rId42" Type="http://schemas.openxmlformats.org/officeDocument/2006/relationships/slideLayout" Target="../slideLayouts/slideLayout42.xml"/><Relationship Id="rId43" Type="http://schemas.openxmlformats.org/officeDocument/2006/relationships/slideLayout" Target="../slideLayouts/slideLayout43.xml"/><Relationship Id="rId44" Type="http://schemas.openxmlformats.org/officeDocument/2006/relationships/slideLayout" Target="../slideLayouts/slideLayout44.xml"/><Relationship Id="rId45" Type="http://schemas.openxmlformats.org/officeDocument/2006/relationships/slideLayout" Target="../slideLayouts/slideLayout45.xml"/><Relationship Id="rId46" Type="http://schemas.openxmlformats.org/officeDocument/2006/relationships/slideLayout" Target="../slideLayouts/slideLayout46.xml"/><Relationship Id="rId47" Type="http://schemas.openxmlformats.org/officeDocument/2006/relationships/slideLayout" Target="../slideLayouts/slideLayout47.xml"/><Relationship Id="rId48" Type="http://schemas.openxmlformats.org/officeDocument/2006/relationships/slideLayout" Target="../slideLayouts/slideLayout48.xml"/><Relationship Id="rId49" Type="http://schemas.openxmlformats.org/officeDocument/2006/relationships/slideLayout" Target="../slideLayouts/slideLayout4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Oval 10"/>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2" name="Straight Connector 11"/>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53"/>
          <a:stretch>
            <a:fillRect/>
          </a:stretch>
        </p:blipFill>
        <p:spPr>
          <a:xfrm>
            <a:off x="237744" y="6460580"/>
            <a:ext cx="368520" cy="293992"/>
          </a:xfrm>
          <a:prstGeom prst="rect">
            <a:avLst/>
          </a:prstGeom>
        </p:spPr>
      </p:pic>
      <p:sp>
        <p:nvSpPr>
          <p:cNvPr id="15" name="Oval 14"/>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6" name="Straight Connector 15"/>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9" name="Straight Connector 18"/>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983765591"/>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 id="2147483781" r:id="rId19"/>
    <p:sldLayoutId id="2147483782" r:id="rId20"/>
    <p:sldLayoutId id="2147483783" r:id="rId21"/>
    <p:sldLayoutId id="2147483784" r:id="rId22"/>
    <p:sldLayoutId id="2147483785" r:id="rId23"/>
    <p:sldLayoutId id="2147483786" r:id="rId24"/>
    <p:sldLayoutId id="2147483787" r:id="rId25"/>
    <p:sldLayoutId id="2147483788" r:id="rId26"/>
    <p:sldLayoutId id="2147483789" r:id="rId27"/>
    <p:sldLayoutId id="2147483790" r:id="rId28"/>
    <p:sldLayoutId id="2147483791" r:id="rId29"/>
    <p:sldLayoutId id="2147483792" r:id="rId30"/>
    <p:sldLayoutId id="2147483793" r:id="rId31"/>
    <p:sldLayoutId id="2147483794" r:id="rId32"/>
    <p:sldLayoutId id="2147483795" r:id="rId33"/>
    <p:sldLayoutId id="2147483796" r:id="rId34"/>
    <p:sldLayoutId id="2147483797" r:id="rId35"/>
    <p:sldLayoutId id="2147483798" r:id="rId36"/>
    <p:sldLayoutId id="2147483799" r:id="rId37"/>
    <p:sldLayoutId id="2147483800" r:id="rId38"/>
    <p:sldLayoutId id="2147483801" r:id="rId39"/>
    <p:sldLayoutId id="2147483802" r:id="rId40"/>
    <p:sldLayoutId id="2147483803" r:id="rId41"/>
    <p:sldLayoutId id="2147483804" r:id="rId42"/>
    <p:sldLayoutId id="2147483805" r:id="rId43"/>
    <p:sldLayoutId id="2147483806" r:id="rId44"/>
    <p:sldLayoutId id="2147483807" r:id="rId45"/>
    <p:sldLayoutId id="2147483808" r:id="rId46"/>
    <p:sldLayoutId id="2147483809" r:id="rId47"/>
    <p:sldLayoutId id="2147483810" r:id="rId48"/>
    <p:sldLayoutId id="2147483811" r:id="rId49"/>
    <p:sldLayoutId id="2147483812" r:id="rId50"/>
    <p:sldLayoutId id="2147483813" r:id="rId51"/>
  </p:sldLayoutIdLst>
  <p:hf sldNum="0" hdr="0" dt="0"/>
  <p:txStyles>
    <p:titleStyle>
      <a:lvl1pPr marL="0" indent="0" algn="l" defTabSz="457200" rtl="0" eaLnBrk="1" latinLnBrk="0" hangingPunct="1">
        <a:spcBef>
          <a:spcPct val="0"/>
        </a:spcBef>
        <a:buNone/>
        <a:defRPr lang="en-US" sz="2800" b="1" i="0" kern="1200" baseline="0" smtClean="0">
          <a:solidFill>
            <a:schemeClr val="accent6">
              <a:lumMod val="50000"/>
            </a:schemeClr>
          </a:solidFill>
          <a:effectLst/>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guide id="3" pos="5365">
          <p15:clr>
            <a:srgbClr val="F26B43"/>
          </p15:clr>
        </p15:guide>
        <p15:guide id="4" pos="384">
          <p15:clr>
            <a:srgbClr val="F26B43"/>
          </p15:clr>
        </p15:guide>
        <p15:guide id="5" pos="260">
          <p15:clr>
            <a:srgbClr val="F26B43"/>
          </p15:clr>
        </p15:guide>
        <p15:guide id="6" orient="horz" pos="384">
          <p15:clr>
            <a:srgbClr val="F26B43"/>
          </p15:clr>
        </p15:guide>
        <p15:guide id="7" orient="horz" pos="398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image" Target="../media/image28.tiff"/><Relationship Id="rId3"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74527" y="-15789"/>
            <a:ext cx="3886406" cy="2319065"/>
          </a:xfrm>
          <a:prstGeom prst="rect">
            <a:avLst/>
          </a:prstGeom>
        </p:spPr>
      </p:pic>
      <p:sp>
        <p:nvSpPr>
          <p:cNvPr id="2" name="TextBox 1">
            <a:extLst>
              <a:ext uri="{FF2B5EF4-FFF2-40B4-BE49-F238E27FC236}">
                <a16:creationId xmlns="" xmlns:a16="http://schemas.microsoft.com/office/drawing/2014/main" id="{BC371123-6146-1D45-999E-AAF0B7DC7AF6}"/>
              </a:ext>
            </a:extLst>
          </p:cNvPr>
          <p:cNvSpPr txBox="1"/>
          <p:nvPr/>
        </p:nvSpPr>
        <p:spPr>
          <a:xfrm>
            <a:off x="981308" y="4787832"/>
            <a:ext cx="5352585" cy="738664"/>
          </a:xfrm>
          <a:prstGeom prst="rect">
            <a:avLst/>
          </a:prstGeom>
          <a:noFill/>
        </p:spPr>
        <p:txBody>
          <a:bodyPr wrap="square" lIns="0" tIns="0" rIns="0" bIns="0" rtlCol="0">
            <a:spAutoFit/>
          </a:bodyPr>
          <a:lstStyle/>
          <a:p>
            <a:r>
              <a:rPr lang="en-US" sz="2400" b="1" dirty="0" smtClean="0">
                <a:solidFill>
                  <a:schemeClr val="bg1"/>
                </a:solidFill>
              </a:rPr>
              <a:t>GAC Meeting with the GNSO</a:t>
            </a:r>
            <a:endParaRPr lang="en-US" sz="2400" b="1" dirty="0">
              <a:solidFill>
                <a:schemeClr val="bg1"/>
              </a:solidFill>
              <a:cs typeface="Source Sans Pro"/>
            </a:endParaRPr>
          </a:p>
          <a:p>
            <a:r>
              <a:rPr lang="en-US" sz="2400" b="1" dirty="0" smtClean="0">
                <a:solidFill>
                  <a:schemeClr val="bg1"/>
                </a:solidFill>
                <a:cs typeface="Source Sans Pro"/>
              </a:rPr>
              <a:t>26 </a:t>
            </a:r>
            <a:r>
              <a:rPr lang="en-US" sz="2400" b="1" dirty="0">
                <a:solidFill>
                  <a:schemeClr val="bg1"/>
                </a:solidFill>
                <a:cs typeface="Source Sans Pro"/>
              </a:rPr>
              <a:t>June 2018</a:t>
            </a:r>
            <a:endParaRPr lang="en-US" sz="2400" b="1" dirty="0">
              <a:cs typeface="Source Sans Pro"/>
            </a:endParaRPr>
          </a:p>
        </p:txBody>
      </p:sp>
    </p:spTree>
    <p:extLst>
      <p:ext uri="{BB962C8B-B14F-4D97-AF65-F5344CB8AC3E}">
        <p14:creationId xmlns:p14="http://schemas.microsoft.com/office/powerpoint/2010/main" val="755666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500" dirty="0"/>
              <a:t>Session </a:t>
            </a:r>
            <a:r>
              <a:rPr lang="en-US" sz="2500" dirty="0" smtClean="0"/>
              <a:t>Agenda:</a:t>
            </a:r>
            <a:endParaRPr lang="en-US" sz="2500" dirty="0"/>
          </a:p>
        </p:txBody>
      </p:sp>
      <p:sp>
        <p:nvSpPr>
          <p:cNvPr id="4" name="Rectangle 3"/>
          <p:cNvSpPr/>
          <p:nvPr/>
        </p:nvSpPr>
        <p:spPr>
          <a:xfrm>
            <a:off x="557559" y="846161"/>
            <a:ext cx="7958643" cy="4062651"/>
          </a:xfrm>
          <a:prstGeom prst="rect">
            <a:avLst/>
          </a:prstGeom>
        </p:spPr>
        <p:txBody>
          <a:bodyPr wrap="square">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2000" dirty="0"/>
              <a:t>Way forward regarding GDPR / WHOIS: Extended Policy Development Process (PDP) on the ICANN Temporary Specification for GDPR </a:t>
            </a:r>
            <a:r>
              <a:rPr lang="en-US" sz="2000" dirty="0" smtClean="0"/>
              <a:t>Compliance</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New </a:t>
            </a:r>
            <a:r>
              <a:rPr lang="en-US" sz="2000" dirty="0" err="1"/>
              <a:t>gTLD</a:t>
            </a:r>
            <a:r>
              <a:rPr lang="en-US" sz="2000" dirty="0"/>
              <a:t> Subsequent Procedures PDP - progress on work tracks 1-5</a:t>
            </a:r>
            <a:r>
              <a:rPr lang="en-US" sz="2000" dirty="0" smtClean="0"/>
              <a:t>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GNSO PDP3.0 </a:t>
            </a:r>
            <a:r>
              <a:rPr lang="en-US" sz="2000" dirty="0"/>
              <a:t>possible incremental improvements to PDPs</a:t>
            </a:r>
            <a:r>
              <a:rPr lang="en-US" sz="2000" dirty="0" smtClean="0"/>
              <a:t>.</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AOB</a:t>
            </a:r>
          </a:p>
          <a:p>
            <a:pPr marL="285750" indent="-285750">
              <a:buFont typeface="Arial" panose="020B0604020202020204" pitchFamily="34" charset="0"/>
              <a:buChar char="•"/>
            </a:pPr>
            <a:endParaRPr lang="en-US" sz="2000" dirty="0">
              <a:solidFill>
                <a:srgbClr val="000000"/>
              </a:solidFill>
            </a:endParaRPr>
          </a:p>
          <a:p>
            <a:endParaRPr lang="en-US" sz="2000" dirty="0">
              <a:solidFill>
                <a:srgbClr val="000000"/>
              </a:solidFill>
            </a:endParaRPr>
          </a:p>
        </p:txBody>
      </p:sp>
      <p:pic>
        <p:nvPicPr>
          <p:cNvPr id="6" name="Picture 5">
            <a:extLst>
              <a:ext uri="{FF2B5EF4-FFF2-40B4-BE49-F238E27FC236}">
                <a16:creationId xmlns="" xmlns:a16="http://schemas.microsoft.com/office/drawing/2014/main" id="{7449FA16-3049-AE43-B552-8F50061BB3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76689" y="4908812"/>
            <a:ext cx="1711166" cy="1021073"/>
          </a:xfrm>
          <a:prstGeom prst="rect">
            <a:avLst/>
          </a:prstGeom>
          <a:solidFill>
            <a:schemeClr val="tx2">
              <a:lumMod val="40000"/>
              <a:lumOff val="60000"/>
            </a:schemeClr>
          </a:solidFill>
        </p:spPr>
      </p:pic>
    </p:spTree>
    <p:extLst>
      <p:ext uri="{BB962C8B-B14F-4D97-AF65-F5344CB8AC3E}">
        <p14:creationId xmlns:p14="http://schemas.microsoft.com/office/powerpoint/2010/main" val="2837404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GDPR</a:t>
            </a:r>
            <a:r>
              <a:rPr lang="en-US" sz="2400" dirty="0"/>
              <a:t>: Questions from GAC</a:t>
            </a:r>
            <a:r>
              <a:rPr lang="en-US" dirty="0">
                <a:latin typeface="Calibri" panose="020F0502020204030204" pitchFamily="34" charset="0"/>
              </a:rPr>
              <a:t/>
            </a:r>
            <a:br>
              <a:rPr lang="en-US" dirty="0">
                <a:latin typeface="Calibri" panose="020F0502020204030204" pitchFamily="34" charset="0"/>
              </a:rPr>
            </a:br>
            <a:r>
              <a:rPr lang="en-US" dirty="0" smtClean="0">
                <a:latin typeface="Calibri" panose="020F0502020204030204" pitchFamily="34" charset="0"/>
              </a:rPr>
              <a:t/>
            </a:r>
            <a:br>
              <a:rPr lang="en-US" dirty="0" smtClean="0">
                <a:latin typeface="Calibri" panose="020F0502020204030204" pitchFamily="34" charset="0"/>
              </a:rPr>
            </a:br>
            <a:r>
              <a:rPr lang="en-AU" sz="2000" b="0" dirty="0" smtClean="0">
                <a:latin typeface="+mn-lt"/>
              </a:rPr>
              <a:t>What </a:t>
            </a:r>
            <a:r>
              <a:rPr lang="en-AU" sz="2000" b="0" dirty="0">
                <a:latin typeface="+mn-lt"/>
              </a:rPr>
              <a:t>is the GNSO’s assessment of/experience with the Temporary Specification?</a:t>
            </a:r>
            <a:br>
              <a:rPr lang="en-AU" sz="2000" b="0" dirty="0">
                <a:latin typeface="+mn-lt"/>
              </a:rPr>
            </a:br>
            <a:r>
              <a:rPr lang="en-AU" sz="2000" b="0" dirty="0" smtClean="0">
                <a:latin typeface="+mn-lt"/>
              </a:rPr>
              <a:t/>
            </a:r>
            <a:br>
              <a:rPr lang="en-AU" sz="2000" b="0" dirty="0" smtClean="0">
                <a:latin typeface="+mn-lt"/>
              </a:rPr>
            </a:br>
            <a:r>
              <a:rPr lang="en-AU" sz="2000" b="0" dirty="0" smtClean="0">
                <a:latin typeface="+mn-lt"/>
              </a:rPr>
              <a:t>What </a:t>
            </a:r>
            <a:r>
              <a:rPr lang="en-AU" sz="2000" b="0" dirty="0">
                <a:latin typeface="+mn-lt"/>
              </a:rPr>
              <a:t>are the GNSO’s views on where the Unified Access Model fits with Temp. Spec. and EPDP?</a:t>
            </a:r>
            <a:br>
              <a:rPr lang="en-AU" sz="2000" b="0" dirty="0">
                <a:latin typeface="+mn-lt"/>
              </a:rPr>
            </a:br>
            <a:r>
              <a:rPr lang="en-AU" sz="2000" b="0" dirty="0" smtClean="0">
                <a:latin typeface="+mn-lt"/>
              </a:rPr>
              <a:t/>
            </a:r>
            <a:br>
              <a:rPr lang="en-AU" sz="2000" b="0" dirty="0" smtClean="0">
                <a:latin typeface="+mn-lt"/>
              </a:rPr>
            </a:br>
            <a:r>
              <a:rPr lang="en-AU" sz="2000" b="0" dirty="0" smtClean="0">
                <a:latin typeface="+mn-lt"/>
              </a:rPr>
              <a:t>Current </a:t>
            </a:r>
            <a:r>
              <a:rPr lang="en-AU" sz="2000" b="0" dirty="0">
                <a:latin typeface="+mn-lt"/>
              </a:rPr>
              <a:t>thinking on EPDP Scope? Expected timeline for definition of scope? Consideration of GAC input into the Scope?</a:t>
            </a:r>
            <a:br>
              <a:rPr lang="en-AU" sz="2000" b="0" dirty="0">
                <a:latin typeface="+mn-lt"/>
              </a:rPr>
            </a:br>
            <a:r>
              <a:rPr lang="en-AU" sz="2000" b="0" dirty="0" smtClean="0">
                <a:latin typeface="+mn-lt"/>
              </a:rPr>
              <a:t/>
            </a:r>
            <a:br>
              <a:rPr lang="en-AU" sz="2000" b="0" dirty="0" smtClean="0">
                <a:latin typeface="+mn-lt"/>
              </a:rPr>
            </a:br>
            <a:r>
              <a:rPr lang="en-AU" sz="2000" b="0" dirty="0" smtClean="0">
                <a:latin typeface="+mn-lt"/>
              </a:rPr>
              <a:t>What </a:t>
            </a:r>
            <a:r>
              <a:rPr lang="en-AU" sz="2000" b="0" dirty="0">
                <a:latin typeface="+mn-lt"/>
              </a:rPr>
              <a:t>are the respective roles of Board and GNSO in defining scope of the EPDP? </a:t>
            </a:r>
            <a:br>
              <a:rPr lang="en-AU" sz="2000" b="0" dirty="0">
                <a:latin typeface="+mn-lt"/>
              </a:rPr>
            </a:br>
            <a:r>
              <a:rPr lang="en-AU" sz="2000" b="0" dirty="0" smtClean="0">
                <a:latin typeface="+mn-lt"/>
              </a:rPr>
              <a:t/>
            </a:r>
            <a:br>
              <a:rPr lang="en-AU" sz="2000" b="0" dirty="0" smtClean="0">
                <a:latin typeface="+mn-lt"/>
              </a:rPr>
            </a:br>
            <a:r>
              <a:rPr lang="en-AU" sz="2000" b="0" dirty="0" smtClean="0">
                <a:latin typeface="+mn-lt"/>
              </a:rPr>
              <a:t>Who </a:t>
            </a:r>
            <a:r>
              <a:rPr lang="en-AU" sz="2000" b="0" dirty="0">
                <a:latin typeface="+mn-lt"/>
              </a:rPr>
              <a:t>is in charge of coordination of the overall processes (Temp Spec 90-days reaffirmation, EPDP, Unified Access </a:t>
            </a:r>
            <a:r>
              <a:rPr lang="en-AU" sz="2000" b="0" dirty="0" smtClean="0">
                <a:latin typeface="+mn-lt"/>
              </a:rPr>
              <a:t/>
            </a:r>
            <a:br>
              <a:rPr lang="en-AU" sz="2000" b="0" dirty="0" smtClean="0">
                <a:latin typeface="+mn-lt"/>
              </a:rPr>
            </a:br>
            <a:r>
              <a:rPr lang="en-AU" sz="2000" b="0" dirty="0" smtClean="0">
                <a:latin typeface="+mn-lt"/>
              </a:rPr>
              <a:t>Model, Community </a:t>
            </a:r>
            <a:r>
              <a:rPr lang="en-AU" sz="2000" b="0" dirty="0">
                <a:latin typeface="+mn-lt"/>
              </a:rPr>
              <a:t>Models, SSAC Advisory)?</a:t>
            </a:r>
            <a:br>
              <a:rPr lang="en-AU" sz="2000" b="0" dirty="0">
                <a:latin typeface="+mn-lt"/>
              </a:rPr>
            </a:br>
            <a:r>
              <a:rPr lang="en-AU" sz="2000" b="0" dirty="0">
                <a:latin typeface="+mn-lt"/>
              </a:rPr>
              <a:t/>
            </a:r>
            <a:br>
              <a:rPr lang="en-AU" sz="2000" b="0" dirty="0">
                <a:latin typeface="+mn-lt"/>
              </a:rPr>
            </a:br>
            <a:r>
              <a:rPr lang="en-US" dirty="0"/>
              <a:t/>
            </a:r>
            <a:br>
              <a:rPr lang="en-US" dirty="0"/>
            </a:br>
            <a:r>
              <a:rPr lang="en-US" dirty="0">
                <a:latin typeface="Calibri" panose="020F0502020204030204" pitchFamily="34" charset="0"/>
              </a:rPr>
              <a:t/>
            </a:r>
            <a:br>
              <a:rPr lang="en-US" dirty="0">
                <a:latin typeface="Calibri" panose="020F0502020204030204" pitchFamily="34" charset="0"/>
              </a:rPr>
            </a:br>
            <a:endParaRPr lang="en-US" dirty="0"/>
          </a:p>
        </p:txBody>
      </p:sp>
      <p:pic>
        <p:nvPicPr>
          <p:cNvPr id="5" name="Picture 4">
            <a:extLst>
              <a:ext uri="{FF2B5EF4-FFF2-40B4-BE49-F238E27FC236}">
                <a16:creationId xmlns="" xmlns:a16="http://schemas.microsoft.com/office/drawing/2014/main" id="{EFE69F2D-228A-0343-AB25-8F9730EE3F8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75159" y="5104263"/>
            <a:ext cx="1790516" cy="1068423"/>
          </a:xfrm>
          <a:prstGeom prst="rect">
            <a:avLst/>
          </a:prstGeom>
          <a:solidFill>
            <a:schemeClr val="tx2">
              <a:lumMod val="40000"/>
              <a:lumOff val="60000"/>
            </a:schemeClr>
          </a:solidFill>
        </p:spPr>
      </p:pic>
    </p:spTree>
    <p:extLst>
      <p:ext uri="{BB962C8B-B14F-4D97-AF65-F5344CB8AC3E}">
        <p14:creationId xmlns:p14="http://schemas.microsoft.com/office/powerpoint/2010/main" val="614445891"/>
      </p:ext>
    </p:extLst>
  </p:cSld>
  <p:clrMapOvr>
    <a:masterClrMapping/>
  </p:clrMapOvr>
</p:sld>
</file>

<file path=ppt/theme/theme1.xml><?xml version="1.0" encoding="utf-8"?>
<a:theme xmlns:a="http://schemas.openxmlformats.org/drawingml/2006/main" name="1_ICANNPPT_Arial_4x3_June 2017_potx">
  <a:themeElements>
    <a:clrScheme name="ICANN PPT Colors">
      <a:dk1>
        <a:srgbClr val="0A1F24"/>
      </a:dk1>
      <a:lt1>
        <a:sysClr val="window" lastClr="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dirty="0" err="1" smtClean="0">
            <a:cs typeface="Source Sans Pro"/>
          </a:defRPr>
        </a:defPPr>
      </a:lstStyle>
    </a:txDef>
  </a:objectDefaults>
  <a:extraClrSchemeLst/>
  <a:extLst>
    <a:ext uri="{05A4C25C-085E-4340-85A3-A5531E510DB2}">
      <thm15:themeFamily xmlns:thm15="http://schemas.microsoft.com/office/thememl/2012/main" name="ICANN PPT Template 4x3 20170607.potx" id="{99719EB8-08D5-4EC4-8738-AAF721777DA7}" vid="{6963FD61-D754-4021-9B52-5D28287E54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ICANN PPT Template 4x3 20170607</Template>
  <TotalTime>25522</TotalTime>
  <Words>71</Words>
  <Application>Microsoft Macintosh PowerPoint</Application>
  <PresentationFormat>On-screen Show (4:3)</PresentationFormat>
  <Paragraphs>16</Paragraphs>
  <Slides>3</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vt:i4>
      </vt:variant>
    </vt:vector>
  </HeadingPairs>
  <TitlesOfParts>
    <vt:vector size="11" baseType="lpstr">
      <vt:lpstr>Arial</vt:lpstr>
      <vt:lpstr>Calibri</vt:lpstr>
      <vt:lpstr>ＭＳ Ｐゴシック</vt:lpstr>
      <vt:lpstr>Segoe UI</vt:lpstr>
      <vt:lpstr>Source Sans Pro</vt:lpstr>
      <vt:lpstr>Wingdings</vt:lpstr>
      <vt:lpstr>微軟正黑體</vt:lpstr>
      <vt:lpstr>1_ICANNPPT_Arial_4x3_June 2017_potx</vt:lpstr>
      <vt:lpstr>PowerPoint Presentation</vt:lpstr>
      <vt:lpstr>Session Agenda:</vt:lpstr>
      <vt:lpstr>GDPR: Questions from GAC  What is the GNSO’s assessment of/experience with the Temporary Specification?  What are the GNSO’s views on where the Unified Access Model fits with Temp. Spec. and EPDP?  Current thinking on EPDP Scope? Expected timeline for definition of scope? Consideration of GAC input into the Scope?  What are the respective roles of Board and GNSO in defining scope of the EPDP?   Who is in charge of coordination of the overall processes (Temp Spec 90-days reaffirmation, EPDP, Unified Access  Model, Community Models, SSAC Advisory)?    </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 (75 characters maximum)</dc:title>
  <dc:creator>Grant Nakata</dc:creator>
  <cp:lastModifiedBy>Gulten Tepe</cp:lastModifiedBy>
  <cp:revision>620</cp:revision>
  <cp:lastPrinted>2018-03-10T13:57:14Z</cp:lastPrinted>
  <dcterms:created xsi:type="dcterms:W3CDTF">2017-06-15T23:55:49Z</dcterms:created>
  <dcterms:modified xsi:type="dcterms:W3CDTF">2018-06-26T16:24:21Z</dcterms:modified>
</cp:coreProperties>
</file>